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444" r:id="rId2"/>
    <p:sldId id="288" r:id="rId3"/>
    <p:sldId id="256" r:id="rId4"/>
    <p:sldId id="257" r:id="rId5"/>
    <p:sldId id="416" r:id="rId6"/>
    <p:sldId id="264" r:id="rId7"/>
    <p:sldId id="265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6" r:id="rId20"/>
    <p:sldId id="263" r:id="rId21"/>
    <p:sldId id="428" r:id="rId22"/>
    <p:sldId id="366" r:id="rId23"/>
    <p:sldId id="425" r:id="rId24"/>
    <p:sldId id="426" r:id="rId25"/>
    <p:sldId id="427" r:id="rId26"/>
    <p:sldId id="429" r:id="rId27"/>
    <p:sldId id="430" r:id="rId28"/>
    <p:sldId id="260" r:id="rId29"/>
    <p:sldId id="354" r:id="rId30"/>
    <p:sldId id="367" r:id="rId31"/>
    <p:sldId id="368" r:id="rId32"/>
    <p:sldId id="417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362" r:id="rId41"/>
    <p:sldId id="262" r:id="rId42"/>
    <p:sldId id="261" r:id="rId43"/>
    <p:sldId id="259" r:id="rId44"/>
    <p:sldId id="266" r:id="rId45"/>
    <p:sldId id="269" r:id="rId46"/>
    <p:sldId id="310" r:id="rId47"/>
    <p:sldId id="341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D27"/>
    <a:srgbClr val="F5AE79"/>
    <a:srgbClr val="F26B32"/>
    <a:srgbClr val="92C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5"/>
    <p:restoredTop sz="91297" autoAdjust="0"/>
  </p:normalViewPr>
  <p:slideViewPr>
    <p:cSldViewPr>
      <p:cViewPr varScale="1">
        <p:scale>
          <a:sx n="102" d="100"/>
          <a:sy n="102" d="100"/>
        </p:scale>
        <p:origin x="16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_\Downloads\FINANCIAL%20REPORT%20-%20%20DECEMBER%202018%20(3)(AutoRecovered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_\Downloads\FINANCIAL%20REPORT%20-%20%20DECEMBER%202018%20(3)(AutoRecovered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Revenues (</a:t>
            </a:r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mtwd</a:t>
            </a:r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small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Sheet1!$A$3:$A$10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Sheet1!$B$3:$B$10</c:f>
              <c:numCache>
                <c:formatCode>General</c:formatCode>
                <c:ptCount val="8"/>
                <c:pt idx="0">
                  <c:v>11.07</c:v>
                </c:pt>
                <c:pt idx="1">
                  <c:v>13</c:v>
                </c:pt>
                <c:pt idx="2">
                  <c:v>15.15</c:v>
                </c:pt>
                <c:pt idx="3">
                  <c:v>16.41</c:v>
                </c:pt>
                <c:pt idx="4">
                  <c:v>16.489999999999998</c:v>
                </c:pt>
                <c:pt idx="5">
                  <c:v>15.74</c:v>
                </c:pt>
                <c:pt idx="6">
                  <c:v>16.11000000000001</c:v>
                </c:pt>
                <c:pt idx="7">
                  <c:v>17.71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C-4EB8-BCC6-06206B3F8B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cat>
            <c:numRef>
              <c:f>Sheet1!$A$3:$A$10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Sheet1!$C$3:$C$10</c:f>
              <c:numCache>
                <c:formatCode>General</c:formatCode>
                <c:ptCount val="8"/>
                <c:pt idx="2">
                  <c:v>2.5499999999999998</c:v>
                </c:pt>
                <c:pt idx="3">
                  <c:v>2.44</c:v>
                </c:pt>
                <c:pt idx="4">
                  <c:v>1.43</c:v>
                </c:pt>
                <c:pt idx="5">
                  <c:v>1.0900000000000001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B-444F-A89C-E5BAC2D4D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5859384"/>
        <c:axId val="2045862984"/>
      </c:barChart>
      <c:catAx>
        <c:axId val="2045859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862984"/>
        <c:crosses val="autoZero"/>
        <c:auto val="1"/>
        <c:lblAlgn val="ctr"/>
        <c:lblOffset val="100"/>
        <c:noMultiLvlLbl val="0"/>
      </c:catAx>
      <c:valAx>
        <c:axId val="204586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5859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cap="small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Costs and Expenses (</a:t>
            </a:r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mTWD</a:t>
            </a:r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7.4</c:v>
                </c:pt>
                <c:pt idx="1">
                  <c:v>11.01</c:v>
                </c:pt>
                <c:pt idx="2">
                  <c:v>12.96</c:v>
                </c:pt>
                <c:pt idx="3">
                  <c:v>17.489999999999981</c:v>
                </c:pt>
                <c:pt idx="4">
                  <c:v>18.71</c:v>
                </c:pt>
                <c:pt idx="5">
                  <c:v>17.8</c:v>
                </c:pt>
                <c:pt idx="6">
                  <c:v>16.72</c:v>
                </c:pt>
                <c:pt idx="7">
                  <c:v>15.94</c:v>
                </c:pt>
                <c:pt idx="8">
                  <c:v>17.45999999999999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7-4099-B1DE-94BFC83F5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0721112"/>
        <c:axId val="2130718152"/>
      </c:barChart>
      <c:catAx>
        <c:axId val="2130721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0718152"/>
        <c:crosses val="autoZero"/>
        <c:auto val="1"/>
        <c:lblAlgn val="ctr"/>
        <c:lblOffset val="100"/>
        <c:noMultiLvlLbl val="0"/>
      </c:catAx>
      <c:valAx>
        <c:axId val="2130718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0721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vert="horz"/>
          <a:lstStyle/>
          <a:p>
            <a:pPr>
              <a:defRPr sz="1800" cap="small">
                <a:solidFill>
                  <a:srgbClr val="7F7F7F"/>
                </a:solidFill>
              </a:defRPr>
            </a:pPr>
            <a:r>
              <a:rPr lang="en-GB" sz="1800" cap="small">
                <a:solidFill>
                  <a:srgbClr val="7F7F7F"/>
                </a:solidFill>
              </a:rPr>
              <a:t>Operating Expenses breakdown</a:t>
            </a:r>
          </a:p>
        </c:rich>
      </c:tx>
      <c:layout>
        <c:manualLayout>
          <c:xMode val="edge"/>
          <c:yMode val="edge"/>
          <c:x val="0.187913297664111"/>
          <c:y val="4.40003962004002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9238073406752E-2"/>
          <c:y val="0.175096110914301"/>
          <c:w val="0.82766607631915901"/>
          <c:h val="0.7289315965498499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2847055257634901E-2"/>
                  <c:y val="-6.9435702402866797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Personnel related Expenses
49%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7F-453F-A226-34C9145DB4EF}"/>
                </c:ext>
              </c:extLst>
            </c:dLbl>
            <c:dLbl>
              <c:idx val="1"/>
              <c:layout>
                <c:manualLayout>
                  <c:x val="-3.096018629743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Office Rental
37%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2C-4BAF-A7A0-63ACC00F526B}"/>
                </c:ext>
              </c:extLst>
            </c:dLbl>
            <c:dLbl>
              <c:idx val="2"/>
              <c:layout>
                <c:manualLayout>
                  <c:x val="-0.114653196428467"/>
                  <c:y val="0.19165624741892201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Administrative Expenses
14%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49603784781198"/>
                      <c:h val="0.192367319542901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92C-4BAF-A7A0-63ACC00F526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dirty="0"/>
                      <a:t>Operating</a:t>
                    </a:r>
                    <a:r>
                      <a:rPr lang="en-US" sz="1400" baseline="0" dirty="0"/>
                      <a:t> expenses</a:t>
                    </a:r>
                  </a:p>
                  <a:p>
                    <a:r>
                      <a:rPr lang="en-US" sz="1400" baseline="0" dirty="0"/>
                      <a:t>100%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2C-4BAF-A7A0-63ACC00F526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val>
            <c:numRef>
              <c:f>'Income Statement'!$W$36:$W$38</c:f>
              <c:numCache>
                <c:formatCode>General</c:formatCode>
                <c:ptCount val="3"/>
                <c:pt idx="0">
                  <c:v>6105137</c:v>
                </c:pt>
                <c:pt idx="1">
                  <c:v>4543106</c:v>
                </c:pt>
                <c:pt idx="2">
                  <c:v>1710066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2C-4BAF-A7A0-63ACC00F5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 cap="small">
                <a:solidFill>
                  <a:srgbClr val="7F7F7F"/>
                </a:solidFill>
              </a:defRPr>
            </a:pPr>
            <a:r>
              <a:rPr lang="en-GB" cap="small">
                <a:solidFill>
                  <a:srgbClr val="7F7F7F"/>
                </a:solidFill>
              </a:rPr>
              <a:t>Costs &amp; Expenses breakdown</a:t>
            </a:r>
          </a:p>
        </c:rich>
      </c:tx>
      <c:layout>
        <c:manualLayout>
          <c:xMode val="edge"/>
          <c:yMode val="edge"/>
          <c:x val="0.26803337773334202"/>
          <c:y val="6.832241725281859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6.78793086375587E-2"/>
                  <c:y val="0.1334242822111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Operating Costs</a:t>
                    </a:r>
                  </a:p>
                  <a:p>
                    <a:r>
                      <a:rPr lang="en-US" sz="1200" dirty="0"/>
                      <a:t>29%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6-471B-9300-AFF1EF8CB461}"/>
                </c:ext>
              </c:extLst>
            </c:dLbl>
            <c:dLbl>
              <c:idx val="1"/>
              <c:layout>
                <c:manualLayout>
                  <c:x val="-6.2160191657451999E-2"/>
                  <c:y val="-0.162763048426638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Operating Expenses</a:t>
                    </a:r>
                  </a:p>
                  <a:p>
                    <a:r>
                      <a:rPr lang="en-US" sz="1200"/>
                      <a:t>71%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F6-471B-9300-AFF1EF8CB46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val>
            <c:numRef>
              <c:f>'Income Statement'!$X$35:$X$36</c:f>
              <c:numCache>
                <c:formatCode>General</c:formatCode>
                <c:ptCount val="2"/>
                <c:pt idx="0">
                  <c:v>5101186</c:v>
                </c:pt>
                <c:pt idx="1">
                  <c:v>12358309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C4-4DF2-942B-DAEE414B2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cap="small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 Income (TWD)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106846</c:v>
                </c:pt>
                <c:pt idx="1">
                  <c:v>65021</c:v>
                </c:pt>
                <c:pt idx="2">
                  <c:v>33950</c:v>
                </c:pt>
                <c:pt idx="3">
                  <c:v>202434</c:v>
                </c:pt>
                <c:pt idx="4">
                  <c:v>295000</c:v>
                </c:pt>
                <c:pt idx="5">
                  <c:v>261347</c:v>
                </c:pt>
                <c:pt idx="6">
                  <c:v>21133</c:v>
                </c:pt>
                <c:pt idx="7">
                  <c:v>229141</c:v>
                </c:pt>
                <c:pt idx="8">
                  <c:v>387785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EA-4A45-96D9-5E74B134D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5799560"/>
        <c:axId val="2045802504"/>
      </c:barChart>
      <c:catAx>
        <c:axId val="2045799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45802504"/>
        <c:crosses val="autoZero"/>
        <c:auto val="1"/>
        <c:lblAlgn val="ctr"/>
        <c:lblOffset val="100"/>
        <c:noMultiLvlLbl val="0"/>
      </c:catAx>
      <c:valAx>
        <c:axId val="204580250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045799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cap="small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Cash</a:t>
            </a:r>
            <a:r>
              <a:rPr lang="en-US" cap="small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Position </a:t>
            </a:r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(MTWD)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2.86</c:v>
                </c:pt>
                <c:pt idx="1">
                  <c:v>3.54</c:v>
                </c:pt>
                <c:pt idx="2">
                  <c:v>3.68</c:v>
                </c:pt>
                <c:pt idx="3">
                  <c:v>4.1499999999999986</c:v>
                </c:pt>
                <c:pt idx="4">
                  <c:v>3.59</c:v>
                </c:pt>
                <c:pt idx="5">
                  <c:v>4.13</c:v>
                </c:pt>
                <c:pt idx="6">
                  <c:v>4.1099999999999994</c:v>
                </c:pt>
                <c:pt idx="7">
                  <c:v>4.54</c:v>
                </c:pt>
                <c:pt idx="8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C3-4A4F-90E8-B0829D43D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0949736"/>
        <c:axId val="2130946776"/>
      </c:lineChart>
      <c:catAx>
        <c:axId val="2130949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0946776"/>
        <c:crosses val="autoZero"/>
        <c:auto val="1"/>
        <c:lblAlgn val="ctr"/>
        <c:lblOffset val="100"/>
        <c:noMultiLvlLbl val="0"/>
      </c:catAx>
      <c:valAx>
        <c:axId val="213094677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13094973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C0514-434B-4138-ACE1-68AFAC9DA18B}" type="datetimeFigureOut">
              <a:rPr lang="fr-FR" smtClean="0"/>
              <a:pPr/>
              <a:t>11/04/2019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F4D00-E493-45A0-AD7A-DF075E39E7B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27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4D00-E493-45A0-AD7A-DF075E39E7B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063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01D0E9A-B7DE-40B8-8274-47AC04D0E9F0}" type="slidenum">
              <a:rPr lang="en-US" altLang="fr-F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16</a:t>
            </a:fld>
            <a:endParaRPr lang="en-US" altLang="fr-FR" smtClean="0"/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33450" y="741363"/>
            <a:ext cx="4935538" cy="370205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>
          <a:xfrm>
            <a:off x="681038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 smtClean="0">
              <a:latin typeface="Times New Roman" panose="02020603050405020304" pitchFamily="18" charset="0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0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065" tIns="45533" rIns="91065" bIns="45533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/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3851275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31" tIns="46608" rIns="89631" bIns="4660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ED359B1-5EEF-4BC5-9460-8A10257FCE97}" type="slidenum">
              <a:rPr lang="en-US" altLang="fr-FR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fr-F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5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24E6356-2EB0-4CFA-B3FB-7AC3079865DD}" type="slidenum">
              <a:rPr lang="en-US" altLang="fr-F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17</a:t>
            </a:fld>
            <a:endParaRPr lang="en-US" altLang="fr-FR" smtClean="0"/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33450" y="741363"/>
            <a:ext cx="4935538" cy="370205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>
          <a:xfrm>
            <a:off x="681038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55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49F1756-0EAF-426E-9BF0-69DEBF7849B8}" type="slidenum">
              <a:rPr lang="en-US" altLang="fr-F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18</a:t>
            </a:fld>
            <a:endParaRPr lang="en-US" altLang="fr-FR" smtClean="0"/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33450" y="741363"/>
            <a:ext cx="4935538" cy="370205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ChangeArrowheads="1"/>
          </p:cNvSpPr>
          <p:nvPr>
            <p:ph type="body" idx="1"/>
          </p:nvPr>
        </p:nvSpPr>
        <p:spPr>
          <a:xfrm>
            <a:off x="681038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 smtClean="0">
              <a:latin typeface="Times New Roman" panose="02020603050405020304" pitchFamily="18" charset="0"/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51275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31" tIns="46608" rIns="89631" bIns="4660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2C308D6-8AB8-4C86-B1BB-7BAA4365B059}" type="slidenum">
              <a:rPr lang="en-US" altLang="fr-FR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fr-F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25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89AF244-D639-4842-BCB4-212A9DB71243}" type="slidenum">
              <a:rPr lang="en-US" altLang="fr-F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en-US" altLang="fr-FR" smtClean="0"/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33450" y="741363"/>
            <a:ext cx="4935538" cy="370205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ChangeArrowheads="1"/>
          </p:cNvSpPr>
          <p:nvPr>
            <p:ph type="body" idx="1"/>
          </p:nvPr>
        </p:nvSpPr>
        <p:spPr>
          <a:xfrm>
            <a:off x="681038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 smtClean="0">
              <a:latin typeface="Times New Roman" panose="02020603050405020304" pitchFamily="18" charset="0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51275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31" tIns="46608" rIns="89631" bIns="4660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9E03BE-6DED-47A7-B4DD-295C193FD592}" type="slidenum">
              <a:rPr lang="en-US" altLang="fr-FR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fr-F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58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1EA6F-DB3D-4651-9427-0B4383A9A142}" type="slidenum">
              <a:rPr lang="fr-FR" altLang="zh-TW" smtClean="0"/>
              <a:pPr/>
              <a:t>29</a:t>
            </a:fld>
            <a:endParaRPr lang="fr-FR" altLang="zh-TW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898601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1EA6F-DB3D-4651-9427-0B4383A9A142}" type="slidenum">
              <a:rPr lang="fr-FR" altLang="zh-TW" smtClean="0"/>
              <a:pPr/>
              <a:t>30</a:t>
            </a:fld>
            <a:endParaRPr lang="fr-FR" altLang="zh-TW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Balance Sheet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more borrowing since 2016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2018, Cash Position 4.1M with also Saving Account 0.5M so Cash equivalent 4.6M on line with 2017</a:t>
            </a:r>
          </a:p>
          <a:p>
            <a:pPr eaLnBrk="1" hangingPunct="1"/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1362444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1EA6F-DB3D-4651-9427-0B4383A9A142}" type="slidenum">
              <a:rPr lang="fr-FR" altLang="zh-TW" smtClean="0"/>
              <a:pPr/>
              <a:t>31</a:t>
            </a:fld>
            <a:endParaRPr lang="fr-FR" altLang="zh-TW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 Surplus of the Year 387K, a little bit over 2017 at 229K, +69% progression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come back on the presentation on the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detail of Revenues and Costs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122247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1EA6F-DB3D-4651-9427-0B4383A9A142}" type="slidenum">
              <a:rPr lang="fr-FR" altLang="zh-TW" smtClean="0"/>
              <a:pPr/>
              <a:t>32</a:t>
            </a:fld>
            <a:endParaRPr lang="fr-FR" altLang="zh-TW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 we have cash out of 500k corresponding to Saving Account (named “purchase of debt investments”). It is cash equivalent as mentioned before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increase of deposits corresponds of 162K corresponds to the increase of deposits for our lease on historical business center in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Fushing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Road. The lease increased +40% since April 2018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Cash position at 4.1M vs 4.5M in 2017. If including Saving Account 500K, equivalent cash 4.6M on line with 2017</a:t>
            </a:r>
          </a:p>
        </p:txBody>
      </p:sp>
    </p:spTree>
    <p:extLst>
      <p:ext uri="{BB962C8B-B14F-4D97-AF65-F5344CB8AC3E}">
        <p14:creationId xmlns:p14="http://schemas.microsoft.com/office/powerpoint/2010/main" val="1174657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EA6F-DB3D-4651-9427-0B4383A9A142}" type="slidenum">
              <a:rPr kumimoji="0" lang="fr-FR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altLang="zh-TW" dirty="0"/>
              <a:t>Revenues </a:t>
            </a:r>
            <a:r>
              <a:rPr lang="fr-FR" altLang="zh-TW" dirty="0" err="1"/>
              <a:t>increasing</a:t>
            </a:r>
            <a:r>
              <a:rPr lang="fr-FR" altLang="zh-TW" dirty="0"/>
              <a:t> +10%</a:t>
            </a:r>
          </a:p>
          <a:p>
            <a:pPr eaLnBrk="1" hangingPunct="1"/>
            <a:r>
              <a:rPr lang="fr-FR" altLang="zh-TW" dirty="0" err="1"/>
              <a:t>Without</a:t>
            </a:r>
            <a:r>
              <a:rPr lang="fr-FR" altLang="zh-TW" dirty="0"/>
              <a:t> </a:t>
            </a:r>
            <a:r>
              <a:rPr lang="fr-FR" altLang="zh-TW" dirty="0" err="1"/>
              <a:t>payroll</a:t>
            </a:r>
            <a:r>
              <a:rPr lang="fr-FR" altLang="zh-TW" dirty="0"/>
              <a:t> support for </a:t>
            </a:r>
            <a:r>
              <a:rPr lang="fr-FR" altLang="zh-TW" dirty="0" err="1"/>
              <a:t>European</a:t>
            </a:r>
            <a:r>
              <a:rPr lang="fr-FR" altLang="zh-TW" dirty="0"/>
              <a:t> Education </a:t>
            </a:r>
            <a:r>
              <a:rPr lang="fr-FR" altLang="zh-TW" dirty="0" err="1"/>
              <a:t>Fair</a:t>
            </a:r>
            <a:r>
              <a:rPr lang="fr-FR" altLang="zh-TW" dirty="0"/>
              <a:t> </a:t>
            </a:r>
            <a:r>
              <a:rPr lang="fr-FR" altLang="zh-TW" dirty="0" err="1"/>
              <a:t>stopped</a:t>
            </a:r>
            <a:r>
              <a:rPr lang="fr-FR" altLang="zh-TW" dirty="0"/>
              <a:t> in 2016 (in green), </a:t>
            </a:r>
            <a:r>
              <a:rPr lang="fr-FR" altLang="zh-TW" dirty="0" err="1"/>
              <a:t>this</a:t>
            </a:r>
            <a:r>
              <a:rPr lang="fr-FR" altLang="zh-TW" dirty="0"/>
              <a:t> </a:t>
            </a:r>
            <a:r>
              <a:rPr lang="fr-FR" altLang="zh-TW" dirty="0" err="1"/>
              <a:t>is</a:t>
            </a:r>
            <a:r>
              <a:rPr lang="fr-FR" altLang="zh-TW" dirty="0"/>
              <a:t> the </a:t>
            </a:r>
            <a:r>
              <a:rPr lang="fr-FR" altLang="zh-TW" dirty="0" err="1"/>
              <a:t>highest</a:t>
            </a:r>
            <a:r>
              <a:rPr lang="fr-FR" altLang="zh-TW" dirty="0"/>
              <a:t> </a:t>
            </a:r>
            <a:r>
              <a:rPr lang="fr-FR" altLang="zh-TW" dirty="0" err="1"/>
              <a:t>ever</a:t>
            </a:r>
            <a:r>
              <a:rPr lang="fr-FR" altLang="zh-TW" dirty="0"/>
              <a:t> Revenue!</a:t>
            </a:r>
          </a:p>
        </p:txBody>
      </p:sp>
    </p:spTree>
    <p:extLst>
      <p:ext uri="{BB962C8B-B14F-4D97-AF65-F5344CB8AC3E}">
        <p14:creationId xmlns:p14="http://schemas.microsoft.com/office/powerpoint/2010/main" val="2208655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EA6F-DB3D-4651-9427-0B4383A9A142}" type="slidenum">
              <a:rPr kumimoji="0" lang="fr-FR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 in Enterprise Support -7%, because in 2017 we received a subsidy from CCI France for organizing CCI Asia Seminar (240k)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Steady growth +6% in Membership and Business Center: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-&gt;More Members in 2018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-&gt;More virtual and full occupancy open desks Tenants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 increase for the Events at +30%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Steady growth for our major events Gala and Beaujolais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-&gt;1 new tailor made event for Member Michelin during Christmas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99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880E0FB-6FE0-4DE6-BF47-4B69E26F4D2C}" type="slidenum">
              <a:rPr lang="en-US" altLang="fr-F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</a:t>
            </a:fld>
            <a:endParaRPr lang="en-US" altLang="fr-FR" smtClean="0"/>
          </a:p>
        </p:txBody>
      </p:sp>
      <p:sp>
        <p:nvSpPr>
          <p:cNvPr id="81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33450" y="741363"/>
            <a:ext cx="4935538" cy="3702050"/>
          </a:xfrm>
          <a:solidFill>
            <a:srgbClr val="FFFFFF"/>
          </a:solidFill>
          <a:ln/>
        </p:spPr>
      </p:sp>
      <p:sp>
        <p:nvSpPr>
          <p:cNvPr id="8196" name="Rectangle 2"/>
          <p:cNvSpPr>
            <a:spLocks noChangeArrowheads="1"/>
          </p:cNvSpPr>
          <p:nvPr>
            <p:ph type="body" idx="1"/>
          </p:nvPr>
        </p:nvSpPr>
        <p:spPr>
          <a:xfrm>
            <a:off x="681038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 smtClean="0">
              <a:latin typeface="Times New Roman" panose="02020603050405020304" pitchFamily="18" charset="0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51275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31" tIns="46608" rIns="89631" bIns="4660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5F200F3-09DB-40FC-BC32-FC2BE017EC03}" type="slidenum">
              <a:rPr lang="en-US" altLang="fr-FR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fr-F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0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065" tIns="45533" rIns="91065" bIns="45533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8202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EA6F-DB3D-4651-9427-0B4383A9A142}" type="slidenum">
              <a:rPr kumimoji="0" lang="fr-FR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altLang="zh-TW" dirty="0"/>
              <a:t>The </a:t>
            </a:r>
            <a:r>
              <a:rPr lang="fr-FR" altLang="zh-TW" dirty="0" err="1"/>
              <a:t>cost</a:t>
            </a:r>
            <a:r>
              <a:rPr lang="fr-FR" altLang="zh-TW" dirty="0"/>
              <a:t> (+9.5%)</a:t>
            </a:r>
            <a:r>
              <a:rPr lang="fr-FR" altLang="zh-TW" baseline="0" dirty="0"/>
              <a:t> </a:t>
            </a:r>
            <a:r>
              <a:rPr lang="fr-FR" altLang="zh-TW" dirty="0"/>
              <a:t>are </a:t>
            </a:r>
            <a:r>
              <a:rPr lang="fr-FR" altLang="zh-TW" dirty="0" err="1"/>
              <a:t>increasing</a:t>
            </a:r>
            <a:r>
              <a:rPr lang="fr-FR" altLang="zh-TW" dirty="0"/>
              <a:t> </a:t>
            </a:r>
            <a:r>
              <a:rPr lang="fr-FR" altLang="zh-TW" dirty="0" err="1"/>
              <a:t>slightly</a:t>
            </a:r>
            <a:r>
              <a:rPr lang="fr-FR" altLang="zh-TW" dirty="0"/>
              <a:t> </a:t>
            </a:r>
            <a:r>
              <a:rPr lang="fr-FR" altLang="zh-TW" dirty="0" err="1"/>
              <a:t>lower</a:t>
            </a:r>
            <a:r>
              <a:rPr lang="fr-FR" altLang="zh-TW" dirty="0"/>
              <a:t> </a:t>
            </a:r>
            <a:r>
              <a:rPr lang="fr-FR" altLang="zh-TW" dirty="0" err="1"/>
              <a:t>than</a:t>
            </a:r>
            <a:r>
              <a:rPr lang="fr-FR" altLang="zh-TW" dirty="0"/>
              <a:t> the revenues</a:t>
            </a:r>
            <a:r>
              <a:rPr lang="fr-FR" altLang="zh-TW" baseline="0" dirty="0"/>
              <a:t> (+10%)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3136897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EA6F-DB3D-4651-9427-0B4383A9A142}" type="slidenum">
              <a:rPr kumimoji="0" lang="fr-FR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29% of the costs are Operating Costs and 71% Operating Expenses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Operating Expenses, 49% of personal related expenses, 37% from rental office and 14% from other administrative expenses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rental of our historical business center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Fushing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Road increased by 40% since April 2018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38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EA6F-DB3D-4651-9427-0B4383A9A142}" type="slidenum">
              <a:rPr kumimoji="0" lang="fr-FR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altLang="zh-TW" dirty="0"/>
              <a:t>As a </a:t>
            </a:r>
            <a:r>
              <a:rPr lang="fr-FR" altLang="zh-TW" dirty="0" err="1"/>
              <a:t>results</a:t>
            </a:r>
            <a:r>
              <a:rPr lang="fr-FR" altLang="zh-TW" dirty="0"/>
              <a:t> </a:t>
            </a:r>
            <a:r>
              <a:rPr lang="fr-FR" altLang="zh-TW" dirty="0" err="1"/>
              <a:t>we</a:t>
            </a:r>
            <a:r>
              <a:rPr lang="fr-FR" altLang="zh-TW" dirty="0"/>
              <a:t> </a:t>
            </a:r>
            <a:r>
              <a:rPr lang="fr-FR" altLang="zh-TW" dirty="0" err="1"/>
              <a:t>had</a:t>
            </a:r>
            <a:r>
              <a:rPr lang="fr-FR" altLang="zh-TW" dirty="0"/>
              <a:t> a </a:t>
            </a:r>
            <a:r>
              <a:rPr lang="fr-FR" altLang="zh-TW" dirty="0" err="1"/>
              <a:t>healthy</a:t>
            </a:r>
            <a:r>
              <a:rPr lang="fr-FR" altLang="zh-TW" dirty="0"/>
              <a:t> net </a:t>
            </a:r>
            <a:r>
              <a:rPr lang="fr-FR" altLang="zh-TW" dirty="0" err="1"/>
              <a:t>income</a:t>
            </a:r>
            <a:r>
              <a:rPr lang="fr-FR" altLang="zh-TW" dirty="0"/>
              <a:t>, </a:t>
            </a:r>
            <a:r>
              <a:rPr lang="fr-FR" altLang="zh-TW" dirty="0" err="1"/>
              <a:t>progressing</a:t>
            </a:r>
            <a:r>
              <a:rPr lang="fr-FR" altLang="zh-TW" dirty="0"/>
              <a:t> +69% vs 2017</a:t>
            </a:r>
          </a:p>
        </p:txBody>
      </p:sp>
    </p:spTree>
    <p:extLst>
      <p:ext uri="{BB962C8B-B14F-4D97-AF65-F5344CB8AC3E}">
        <p14:creationId xmlns:p14="http://schemas.microsoft.com/office/powerpoint/2010/main" val="3975913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EA6F-DB3D-4651-9427-0B4383A9A142}" type="slidenum">
              <a:rPr kumimoji="0" lang="fr-FR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cash position is strong at 4.1M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(4.6M cash equivalent including saving account)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cash position currently in April 2019 is at the same level of last year, despite Deposit (440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Capex (600K) spent for the 2nd business Center opened in March 2019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3125116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EA6F-DB3D-4651-9427-0B4383A9A142}" type="slidenum">
              <a:rPr kumimoji="0" lang="fr-FR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altLang="zh-TW" dirty="0" err="1"/>
              <a:t>Liquidity</a:t>
            </a:r>
            <a:r>
              <a:rPr lang="fr-FR" altLang="zh-TW" dirty="0"/>
              <a:t> ratio: cash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4,101,162 divided by Total current liabilities 2,887,047 – can be between 0.2 (quite risky) to 1 – ability to pay debt – higher than 5 too much cash!</a:t>
            </a:r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1864634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1EA6F-DB3D-4651-9427-0B4383A9A142}" type="slidenum">
              <a:rPr lang="fr-FR" altLang="zh-TW" smtClean="0"/>
              <a:pPr/>
              <a:t>40</a:t>
            </a:fld>
            <a:endParaRPr lang="fr-FR" altLang="zh-TW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val="174613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4D00-E493-45A0-AD7A-DF075E39E7BD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481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4D00-E493-45A0-AD7A-DF075E39E7BD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9021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4D00-E493-45A0-AD7A-DF075E39E7BD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608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5553AA7-3F7E-46FA-8EDF-D40DBC423484}" type="slidenum">
              <a:rPr lang="en-US" altLang="fr-F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en-US" altLang="fr-FR" smtClean="0"/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33450" y="741363"/>
            <a:ext cx="4935538" cy="3702050"/>
          </a:xfrm>
          <a:solidFill>
            <a:srgbClr val="FFFFFF"/>
          </a:solidFill>
          <a:ln/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681038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 smtClean="0">
              <a:latin typeface="Times New Roman" panose="02020603050405020304" pitchFamily="18" charset="0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51275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31" tIns="46608" rIns="89631" bIns="4660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90CC559-3C88-4092-986A-66DC280FD530}" type="slidenum">
              <a:rPr lang="en-US" altLang="fr-FR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fr-F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66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C89C3AD-4E6B-4EE9-8DB1-C2B46163AB0A}" type="slidenum">
              <a:rPr lang="en-US" altLang="fr-F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10</a:t>
            </a:fld>
            <a:endParaRPr lang="en-US" altLang="fr-FR" smtClean="0"/>
          </a:p>
        </p:txBody>
      </p:sp>
      <p:sp>
        <p:nvSpPr>
          <p:cNvPr id="122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33450" y="741363"/>
            <a:ext cx="4935538" cy="3702050"/>
          </a:xfrm>
          <a:solidFill>
            <a:srgbClr val="FFFFFF"/>
          </a:solidFill>
          <a:ln/>
        </p:spPr>
      </p:sp>
      <p:sp>
        <p:nvSpPr>
          <p:cNvPr id="12292" name="Rectangle 2"/>
          <p:cNvSpPr>
            <a:spLocks noChangeArrowheads="1"/>
          </p:cNvSpPr>
          <p:nvPr>
            <p:ph type="body" idx="1"/>
          </p:nvPr>
        </p:nvSpPr>
        <p:spPr>
          <a:xfrm>
            <a:off x="681038" y="4691063"/>
            <a:ext cx="5438775" cy="4452937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fr-FR" smtClean="0">
              <a:latin typeface="Times New Roman" panose="02020603050405020304" pitchFamily="18" charset="0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0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065" tIns="45533" rIns="91065" bIns="45533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4543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AD6E943-A414-4755-8FA5-2BCC71AACD3D}" type="slidenum">
              <a:rPr lang="en-US" altLang="fr-F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11</a:t>
            </a:fld>
            <a:endParaRPr lang="en-US" altLang="fr-FR" smtClean="0"/>
          </a:p>
        </p:txBody>
      </p:sp>
      <p:sp>
        <p:nvSpPr>
          <p:cNvPr id="14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33450" y="741363"/>
            <a:ext cx="4935538" cy="3702050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ChangeArrowheads="1"/>
          </p:cNvSpPr>
          <p:nvPr>
            <p:ph type="body" idx="1"/>
          </p:nvPr>
        </p:nvSpPr>
        <p:spPr>
          <a:xfrm>
            <a:off x="681038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 smtClean="0">
              <a:latin typeface="Times New Roman" panose="02020603050405020304" pitchFamily="18" charset="0"/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0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065" tIns="45533" rIns="91065" bIns="45533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/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3851275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31" tIns="46608" rIns="89631" bIns="4660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81322D-53D7-49EA-983B-55A0B1B9771F}" type="slidenum">
              <a:rPr lang="en-US" altLang="fr-FR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fr-F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30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CE6C3C7-8689-4590-BE36-80F4B1C2CE6B}" type="slidenum">
              <a:rPr lang="en-US" altLang="fr-F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12</a:t>
            </a:fld>
            <a:endParaRPr lang="en-US" altLang="fr-FR" smtClean="0"/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33450" y="741363"/>
            <a:ext cx="4935538" cy="370205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>
          <a:xfrm>
            <a:off x="681038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 smtClean="0">
              <a:latin typeface="Times New Roman" panose="02020603050405020304" pitchFamily="18" charset="0"/>
            </a:endParaRP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0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065" tIns="45533" rIns="91065" bIns="45533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/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3851275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31" tIns="46608" rIns="89631" bIns="4660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5BB8DCB-42A0-44A2-A235-F435E37B9886}" type="slidenum">
              <a:rPr lang="en-US" altLang="fr-FR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fr-F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2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A223D91-6C0E-4FF5-86CD-C46B138EED4D}" type="slidenum">
              <a:rPr lang="en-US" altLang="fr-F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13</a:t>
            </a:fld>
            <a:endParaRPr lang="en-US" altLang="fr-FR" smtClean="0"/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33450" y="741363"/>
            <a:ext cx="4935538" cy="370205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ChangeArrowheads="1"/>
          </p:cNvSpPr>
          <p:nvPr>
            <p:ph type="body" idx="1"/>
          </p:nvPr>
        </p:nvSpPr>
        <p:spPr>
          <a:xfrm>
            <a:off x="681038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 smtClean="0">
              <a:latin typeface="Times New Roman" panose="02020603050405020304" pitchFamily="18" charset="0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0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065" tIns="45533" rIns="91065" bIns="45533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/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851275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31" tIns="46608" rIns="89631" bIns="4660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D0909B4-A67C-4863-8593-ACFF4D82A8ED}" type="slidenum">
              <a:rPr lang="en-US" altLang="fr-FR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fr-F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52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918C2BA-0894-4D98-B4CE-73E75092B787}" type="slidenum">
              <a:rPr lang="en-US" altLang="fr-F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14</a:t>
            </a:fld>
            <a:endParaRPr lang="en-US" altLang="fr-FR" smtClean="0"/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33450" y="741363"/>
            <a:ext cx="4935538" cy="3702050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681038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 smtClean="0">
              <a:latin typeface="Times New Roman" panose="02020603050405020304" pitchFamily="18" charset="0"/>
            </a:endParaRP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0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065" tIns="45533" rIns="91065" bIns="45533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/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3851275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31" tIns="46608" rIns="89631" bIns="4660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6D2C82C-21B3-45D5-98C7-69858A23AE18}" type="slidenum">
              <a:rPr lang="en-US" altLang="fr-FR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fr-F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0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4313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09638" algn="l"/>
                <a:tab pos="1365250" algn="l"/>
                <a:tab pos="1820863" algn="l"/>
                <a:tab pos="2276475" algn="l"/>
                <a:tab pos="27305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1BE2A87-7AA7-4903-8A1C-244DB56D4169}" type="slidenum">
              <a:rPr lang="en-US" altLang="fr-FR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15</a:t>
            </a:fld>
            <a:endParaRPr lang="en-US" altLang="fr-FR" smtClean="0"/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33450" y="741363"/>
            <a:ext cx="4935538" cy="370205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681038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 smtClean="0">
              <a:latin typeface="Times New Roman" panose="02020603050405020304" pitchFamily="18" charset="0"/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0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065" tIns="45533" rIns="91065" bIns="45533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fr-FR"/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3851275" y="9380538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31" tIns="46608" rIns="89631" bIns="46608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91F30AA-B1B1-4EB1-816A-D3AAA130B38D}" type="slidenum">
              <a:rPr lang="en-US" altLang="fr-FR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fr-F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0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B122-0579-4865-B23D-429BB9EBFBC7}" type="datetimeFigureOut">
              <a:rPr lang="fr-FR" smtClean="0"/>
              <a:pPr/>
              <a:t>11/04/2019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06C-A715-46A2-B774-CFAEF24F9B0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B122-0579-4865-B23D-429BB9EBFBC7}" type="datetimeFigureOut">
              <a:rPr lang="fr-FR" smtClean="0"/>
              <a:pPr/>
              <a:t>11/04/2019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06C-A715-46A2-B774-CFAEF24F9B0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B122-0579-4865-B23D-429BB9EBFBC7}" type="datetimeFigureOut">
              <a:rPr lang="fr-FR" smtClean="0"/>
              <a:pPr/>
              <a:t>11/04/2019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06C-A715-46A2-B774-CFAEF24F9B0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B122-0579-4865-B23D-429BB9EBFBC7}" type="datetimeFigureOut">
              <a:rPr lang="fr-FR" smtClean="0"/>
              <a:pPr/>
              <a:t>11/04/2019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06C-A715-46A2-B774-CFAEF24F9B0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B122-0579-4865-B23D-429BB9EBFBC7}" type="datetimeFigureOut">
              <a:rPr lang="fr-FR" smtClean="0"/>
              <a:pPr/>
              <a:t>11/04/2019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06C-A715-46A2-B774-CFAEF24F9B0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B122-0579-4865-B23D-429BB9EBFBC7}" type="datetimeFigureOut">
              <a:rPr lang="fr-FR" smtClean="0"/>
              <a:pPr/>
              <a:t>11/04/2019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06C-A715-46A2-B774-CFAEF24F9B0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B122-0579-4865-B23D-429BB9EBFBC7}" type="datetimeFigureOut">
              <a:rPr lang="fr-FR" smtClean="0"/>
              <a:pPr/>
              <a:t>11/04/2019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06C-A715-46A2-B774-CFAEF24F9B0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B122-0579-4865-B23D-429BB9EBFBC7}" type="datetimeFigureOut">
              <a:rPr lang="fr-FR" smtClean="0"/>
              <a:pPr/>
              <a:t>11/04/2019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06C-A715-46A2-B774-CFAEF24F9B0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B122-0579-4865-B23D-429BB9EBFBC7}" type="datetimeFigureOut">
              <a:rPr lang="fr-FR" smtClean="0"/>
              <a:pPr/>
              <a:t>11/04/2019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06C-A715-46A2-B774-CFAEF24F9B0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B122-0579-4865-B23D-429BB9EBFBC7}" type="datetimeFigureOut">
              <a:rPr lang="fr-FR" smtClean="0"/>
              <a:pPr/>
              <a:t>11/04/2019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06C-A715-46A2-B774-CFAEF24F9B0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B122-0579-4865-B23D-429BB9EBFBC7}" type="datetimeFigureOut">
              <a:rPr lang="fr-FR" smtClean="0"/>
              <a:pPr/>
              <a:t>11/04/2019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306C-A715-46A2-B774-CFAEF24F9B0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BB122-0579-4865-B23D-429BB9EBFBC7}" type="datetimeFigureOut">
              <a:rPr lang="fr-FR" smtClean="0"/>
              <a:pPr/>
              <a:t>11/04/2019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306C-A715-46A2-B774-CFAEF24F9B0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ezi.com/vupxevzfusfx/?utm_campaign=share&amp;utm_medium=copy&amp;rc=ex0share" TargetMode="Externa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7.png"/><Relationship Id="rId5" Type="http://schemas.openxmlformats.org/officeDocument/2006/relationships/chart" Target="../charts/chart1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chart" Target="../charts/char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chart" Target="../charts/char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0.png"/><Relationship Id="rId12" Type="http://schemas.openxmlformats.org/officeDocument/2006/relationships/image" Target="../media/image5.jpeg"/><Relationship Id="rId2" Type="http://schemas.openxmlformats.org/officeDocument/2006/relationships/image" Target="../media/image56.jpeg"/><Relationship Id="rId16" Type="http://schemas.openxmlformats.org/officeDocument/2006/relationships/image" Target="../media/image6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11" Type="http://schemas.microsoft.com/office/2007/relationships/hdphoto" Target="../media/hdphoto1.wdp"/><Relationship Id="rId5" Type="http://schemas.microsoft.com/office/2007/relationships/hdphoto" Target="../media/hdphoto2.wdp"/><Relationship Id="rId15" Type="http://schemas.openxmlformats.org/officeDocument/2006/relationships/image" Target="../media/image63.emf"/><Relationship Id="rId10" Type="http://schemas.openxmlformats.org/officeDocument/2006/relationships/image" Target="../media/image3.png"/><Relationship Id="rId4" Type="http://schemas.openxmlformats.org/officeDocument/2006/relationships/image" Target="../media/image58.png"/><Relationship Id="rId9" Type="http://schemas.openxmlformats.org/officeDocument/2006/relationships/image" Target="../media/image61.jpeg"/><Relationship Id="rId14" Type="http://schemas.microsoft.com/office/2007/relationships/hdphoto" Target="../media/hdphoto4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18" Type="http://schemas.openxmlformats.org/officeDocument/2006/relationships/image" Target="../media/image79.jpg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5.jpeg"/><Relationship Id="rId7" Type="http://schemas.openxmlformats.org/officeDocument/2006/relationships/image" Target="../media/image70.emf"/><Relationship Id="rId12" Type="http://schemas.openxmlformats.org/officeDocument/2006/relationships/image" Target="../media/image75.jpeg"/><Relationship Id="rId17" Type="http://schemas.openxmlformats.org/officeDocument/2006/relationships/image" Target="../media/image78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7.jpeg"/><Relationship Id="rId20" Type="http://schemas.microsoft.com/office/2007/relationships/hdphoto" Target="../media/hdphoto1.wdp"/><Relationship Id="rId1" Type="http://schemas.openxmlformats.org/officeDocument/2006/relationships/vmlDrawing" Target="../drawings/vmlDrawing2.vml"/><Relationship Id="rId6" Type="http://schemas.openxmlformats.org/officeDocument/2006/relationships/image" Target="../media/image69.emf"/><Relationship Id="rId11" Type="http://schemas.openxmlformats.org/officeDocument/2006/relationships/image" Target="../media/image74.jpeg"/><Relationship Id="rId5" Type="http://schemas.openxmlformats.org/officeDocument/2006/relationships/image" Target="../media/image68.emf"/><Relationship Id="rId15" Type="http://schemas.openxmlformats.org/officeDocument/2006/relationships/image" Target="../media/image66.emf"/><Relationship Id="rId10" Type="http://schemas.openxmlformats.org/officeDocument/2006/relationships/image" Target="../media/image73.jpeg"/><Relationship Id="rId19" Type="http://schemas.openxmlformats.org/officeDocument/2006/relationships/image" Target="../media/image3.png"/><Relationship Id="rId4" Type="http://schemas.openxmlformats.org/officeDocument/2006/relationships/image" Target="../media/image67.jpeg"/><Relationship Id="rId9" Type="http://schemas.openxmlformats.org/officeDocument/2006/relationships/image" Target="../media/image72.jpeg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png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9.bin"/><Relationship Id="rId7" Type="http://schemas.openxmlformats.org/officeDocument/2006/relationships/image" Target="../media/image8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png"/><Relationship Id="rId25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png"/><Relationship Id="rId24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oleObject" Target="../embeddings/oleObject10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687"/>
            <a:ext cx="9144000" cy="50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200" b="1">
                <a:solidFill>
                  <a:srgbClr val="FFFFFF"/>
                </a:solidFill>
                <a:latin typeface="Arial" panose="020B0604020202020204" pitchFamily="34" charset="0"/>
              </a:rPr>
              <a:t>TAIWAN, 5</a:t>
            </a:r>
            <a:r>
              <a:rPr lang="en-US" altLang="fr-FR" sz="2200" b="1" baseline="30000">
                <a:solidFill>
                  <a:srgbClr val="FFFFFF"/>
                </a:solidFill>
                <a:latin typeface="Arial" panose="020B0604020202020204" pitchFamily="34" charset="0"/>
              </a:rPr>
              <a:t>th</a:t>
            </a:r>
            <a:r>
              <a:rPr lang="en-US" altLang="fr-FR" sz="2200" b="1">
                <a:solidFill>
                  <a:srgbClr val="FFFFFF"/>
                </a:solidFill>
                <a:latin typeface="Arial" panose="020B0604020202020204" pitchFamily="34" charset="0"/>
              </a:rPr>
              <a:t> ECONOMIC POWER IN ASIA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738188"/>
            <a:ext cx="6553200" cy="5357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>
              <a:solidFill>
                <a:srgbClr val="000000"/>
              </a:solidFill>
              <a:latin typeface="Calibri" pitchFamily="32" charset="0"/>
              <a:ea typeface="PMingLiU" pitchFamily="16" charset="0"/>
              <a:cs typeface="PMingLiU" pitchFamily="16" charset="0"/>
            </a:endParaRP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A SIZEABLE ECONOMY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25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1000" dirty="0">
              <a:solidFill>
                <a:srgbClr val="000000"/>
              </a:solidFill>
              <a:latin typeface="Calibri" pitchFamily="32" charset="0"/>
              <a:ea typeface="PMingLiU" pitchFamily="16" charset="0"/>
              <a:cs typeface="PMingLiU" pitchFamily="16" charset="0"/>
            </a:endParaRP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dirty="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Taiwan GDP in 2018 : 589 Md USD (+2,63%)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World’s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 21</a:t>
            </a:r>
            <a:r>
              <a:rPr lang="fr-FR" baseline="30000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st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largest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economy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 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World’s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 5</a:t>
            </a:r>
            <a:r>
              <a:rPr lang="fr-FR" baseline="30000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th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largest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foreign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currency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reserve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 : 464 </a:t>
            </a: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bn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 USD (CBC) 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Foreign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currency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deposited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 in </a:t>
            </a: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domestic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banks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 : 1 trillion USD (2019)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Industry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still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accounts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 for 35% of GDP (services: 63%)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Exports (USD 394 </a:t>
            </a:r>
            <a:r>
              <a:rPr lang="en-US" dirty="0" err="1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bn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) amounts to 67% of GDP</a:t>
            </a:r>
          </a:p>
          <a:p>
            <a:pPr marL="1588" eaLnBrk="1" hangingPunct="1">
              <a:lnSpc>
                <a:spcPct val="80000"/>
              </a:lnSpc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US" dirty="0">
              <a:solidFill>
                <a:srgbClr val="000000"/>
              </a:solidFill>
              <a:latin typeface="Calibri" pitchFamily="32" charset="0"/>
              <a:ea typeface="PMingLiU" pitchFamily="16" charset="0"/>
              <a:cs typeface="PMingLiU" pitchFamily="16" charset="0"/>
            </a:endParaRP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A LARGE POTENTIAL MARKET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25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US" sz="1000" b="1" dirty="0">
              <a:solidFill>
                <a:srgbClr val="000000"/>
              </a:solidFill>
              <a:latin typeface="Calibri" pitchFamily="32" charset="0"/>
              <a:ea typeface="PMingLiU" pitchFamily="16" charset="0"/>
              <a:cs typeface="PMingLiU" pitchFamily="16" charset="0"/>
            </a:endParaRP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Relatively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high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 revenues 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1600" dirty="0" err="1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Asia’s</a:t>
            </a:r>
            <a:r>
              <a:rPr lang="fr-FR" sz="1600" dirty="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 6th GDP per capita: 25,004 USD (France: 42,930 USD)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1600" dirty="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In PPP </a:t>
            </a:r>
            <a:r>
              <a:rPr lang="fr-FR" sz="1600" dirty="0" err="1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terms</a:t>
            </a:r>
            <a:r>
              <a:rPr lang="fr-FR" sz="1600" dirty="0">
                <a:solidFill>
                  <a:srgbClr val="000000"/>
                </a:solidFill>
                <a:latin typeface="Calibri" pitchFamily="32" charset="0"/>
                <a:ea typeface="SimSun" charset="0"/>
                <a:cs typeface="SimSun" charset="0"/>
              </a:rPr>
              <a:t>: 49,827 $ / capita (France: 43,550 $)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World’s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 18</a:t>
            </a:r>
            <a:r>
              <a:rPr lang="fr-FR" baseline="30000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th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largest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 exporter and 19</a:t>
            </a:r>
            <a:r>
              <a:rPr lang="fr-FR" baseline="30000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th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largest</a:t>
            </a:r>
            <a:r>
              <a:rPr lang="fr-FR" dirty="0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 importer of </a:t>
            </a:r>
            <a:r>
              <a:rPr lang="fr-FR" dirty="0" err="1">
                <a:solidFill>
                  <a:srgbClr val="000000"/>
                </a:solidFill>
                <a:latin typeface="Calibri" pitchFamily="32" charset="0"/>
                <a:ea typeface="PMingLiU" pitchFamily="16" charset="0"/>
                <a:cs typeface="PMingLiU" pitchFamily="16" charset="0"/>
              </a:rPr>
              <a:t>goods</a:t>
            </a:r>
            <a:endParaRPr lang="fr-FR" dirty="0">
              <a:solidFill>
                <a:srgbClr val="000000"/>
              </a:solidFill>
              <a:latin typeface="Calibri" pitchFamily="32" charset="0"/>
              <a:ea typeface="PMingLiU" pitchFamily="16" charset="0"/>
              <a:cs typeface="PMingLiU" pitchFamily="16" charset="0"/>
            </a:endParaRPr>
          </a:p>
          <a:p>
            <a:pPr marL="342900" indent="-341313" eaLnBrk="1" hangingPunct="1">
              <a:lnSpc>
                <a:spcPct val="80000"/>
              </a:lnSpc>
              <a:spcBef>
                <a:spcPts val="450"/>
              </a:spcBef>
              <a:spcAft>
                <a:spcPts val="600"/>
              </a:spcAft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b="1" dirty="0">
              <a:solidFill>
                <a:srgbClr val="606060"/>
              </a:solidFill>
              <a:latin typeface="Arial" charset="0"/>
              <a:ea typeface="PMingLiU" pitchFamily="16" charset="0"/>
              <a:cs typeface="PMingLiU" pitchFamily="16" charset="0"/>
            </a:endParaRPr>
          </a:p>
          <a:p>
            <a:pPr marL="342900" indent="-341313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b="1" dirty="0">
              <a:solidFill>
                <a:srgbClr val="606060"/>
              </a:solidFill>
              <a:latin typeface="Arial" charset="0"/>
              <a:ea typeface="PMingLiU" pitchFamily="16" charset="0"/>
              <a:cs typeface="PMingLiU" pitchFamily="16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0" r="22925"/>
          <a:stretch>
            <a:fillRect/>
          </a:stretch>
        </p:blipFill>
        <p:spPr bwMode="auto">
          <a:xfrm>
            <a:off x="6948488" y="1052513"/>
            <a:ext cx="19764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-19050"/>
            <a:ext cx="9144000" cy="7381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>
                <a:solidFill>
                  <a:srgbClr val="FFFF00"/>
                </a:solidFill>
              </a:rPr>
              <a:t>Some key figures about the Taiwanese economy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E51EBB9-B275-4819-A16F-64B09CA1AAE1}" type="slidenum">
              <a:rPr lang="en-US" altLang="fr-FR" sz="120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fr-FR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78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3670300"/>
            <a:ext cx="43148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974725"/>
            <a:ext cx="43275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44F3F7-7EC2-4943-88D2-4A0694E40719}" type="slidenum">
              <a:rPr lang="en-US" altLang="fr-FR" sz="120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fr-FR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0" y="-19050"/>
            <a:ext cx="9144000" cy="7556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400">
                <a:solidFill>
                  <a:srgbClr val="FFFF00"/>
                </a:solidFill>
              </a:rPr>
              <a:t>Taiwan’s Foreign Trade Partners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7388" y="935038"/>
            <a:ext cx="7767637" cy="2540000"/>
          </a:xfrm>
          <a:prstGeom prst="rect">
            <a:avLst/>
          </a:prstGeom>
          <a:noFill/>
          <a:ln w="9360" cap="sq">
            <a:solidFill>
              <a:srgbClr val="00B050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Calibri" pitchFamily="32" charset="0"/>
              <a:ea typeface="+mn-ea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93738" y="3644900"/>
            <a:ext cx="7767637" cy="2481263"/>
          </a:xfrm>
          <a:prstGeom prst="rect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Calibri" pitchFamily="32" charset="0"/>
              <a:ea typeface="+mn-ea"/>
            </a:endParaRPr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5435600" y="1268413"/>
            <a:ext cx="2449513" cy="609600"/>
          </a:xfrm>
          <a:prstGeom prst="roundRect">
            <a:avLst>
              <a:gd name="adj" fmla="val 16667"/>
            </a:avLst>
          </a:prstGeom>
          <a:noFill/>
          <a:ln w="9360" cap="sq">
            <a:solidFill>
              <a:srgbClr val="00B050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/>
              <a:t>Taiwanese imports by origin in 2018</a:t>
            </a:r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1600200" y="3843338"/>
            <a:ext cx="2289175" cy="674687"/>
          </a:xfrm>
          <a:prstGeom prst="roundRect">
            <a:avLst>
              <a:gd name="adj" fmla="val 16667"/>
            </a:avLst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/>
              <a:t>Taiwanese exports by destination in 2018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747713" y="5837238"/>
            <a:ext cx="17049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000" i="1"/>
              <a:t>Source : MOF, BOFT</a:t>
            </a:r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>
            <a:off x="1187450" y="4652963"/>
            <a:ext cx="3097213" cy="1079500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"/>
            </a:pPr>
            <a:r>
              <a:rPr lang="fr-FR" altLang="fr-FR" sz="1400" b="1"/>
              <a:t>Mainland China &amp; HK: 41,2%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"/>
            </a:pPr>
            <a:r>
              <a:rPr lang="fr-FR" altLang="fr-FR" sz="1400" b="1"/>
              <a:t>Asean-6: 17,3%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"/>
            </a:pPr>
            <a:r>
              <a:rPr lang="fr-FR" altLang="fr-FR" sz="1400" b="1"/>
              <a:t>Japan: 6,9%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"/>
            </a:pPr>
            <a:r>
              <a:rPr lang="fr-FR" altLang="fr-FR" sz="1400" b="1"/>
              <a:t>EU 28: 8,8%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"/>
            </a:pPr>
            <a:r>
              <a:rPr lang="en-US" altLang="fr-FR" sz="1400" b="1"/>
              <a:t>USA: 11,8%</a:t>
            </a:r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4932363" y="2205038"/>
            <a:ext cx="3095625" cy="1079500"/>
          </a:xfrm>
          <a:prstGeom prst="roundRect">
            <a:avLst>
              <a:gd name="adj" fmla="val 16667"/>
            </a:avLst>
          </a:prstGeom>
          <a:noFill/>
          <a:ln w="25560" cap="sq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"/>
            </a:pPr>
            <a:r>
              <a:rPr lang="fr-FR" altLang="fr-FR" sz="1400" b="1"/>
              <a:t>Mainland China &amp; HK: 19,3%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"/>
            </a:pPr>
            <a:r>
              <a:rPr lang="fr-FR" altLang="fr-FR" sz="1400" b="1"/>
              <a:t>Japan: 15,4%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"/>
            </a:pPr>
            <a:r>
              <a:rPr lang="fr-FR" altLang="fr-FR" sz="1400" b="1"/>
              <a:t>Asean-6: 12,0%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"/>
            </a:pPr>
            <a:r>
              <a:rPr lang="fr-FR" altLang="fr-FR" sz="1400" b="1"/>
              <a:t>EU 28: 9,7%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"/>
            </a:pPr>
            <a:r>
              <a:rPr lang="en-US" altLang="fr-FR" sz="1400" b="1"/>
              <a:t>USA: 12,1%</a:t>
            </a:r>
          </a:p>
        </p:txBody>
      </p:sp>
    </p:spTree>
    <p:extLst>
      <p:ext uri="{BB962C8B-B14F-4D97-AF65-F5344CB8AC3E}">
        <p14:creationId xmlns:p14="http://schemas.microsoft.com/office/powerpoint/2010/main" val="93325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54FE0F4-5932-4C4E-AED6-47A62C540C60}" type="slidenum">
              <a:rPr lang="en-US" altLang="fr-FR" sz="120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fr-FR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0" y="-19050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2500">
                <a:solidFill>
                  <a:srgbClr val="FFFF00"/>
                </a:solidFill>
              </a:rPr>
              <a:t>The growth dynamic in 2018-2019 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11188" y="6232525"/>
            <a:ext cx="10334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000" i="1"/>
              <a:t>Source : DGBAS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74725"/>
            <a:ext cx="87915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019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749300"/>
            <a:ext cx="4632325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-14288" y="115888"/>
            <a:ext cx="9144001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solidFill>
                  <a:srgbClr val="FFFF00"/>
                </a:solidFill>
              </a:rPr>
              <a:t>Where are we going? Short term perspectives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400">
              <a:solidFill>
                <a:srgbClr val="FFFF00"/>
              </a:solidFill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39750" y="6546850"/>
            <a:ext cx="2014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000" i="1"/>
              <a:t>Source : MOEA, March 2019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42950"/>
            <a:ext cx="457200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773488"/>
            <a:ext cx="47053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773488"/>
            <a:ext cx="449262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6443663" y="4291013"/>
            <a:ext cx="1587" cy="1443037"/>
          </a:xfrm>
          <a:prstGeom prst="line">
            <a:avLst/>
          </a:prstGeom>
          <a:noFill/>
          <a:ln w="19080" cap="sq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 flipV="1">
            <a:off x="7740650" y="4291013"/>
            <a:ext cx="1588" cy="1443037"/>
          </a:xfrm>
          <a:prstGeom prst="line">
            <a:avLst/>
          </a:prstGeom>
          <a:noFill/>
          <a:ln w="19080" cap="sq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200">
                <a:solidFill>
                  <a:srgbClr val="898989"/>
                </a:solidFill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23654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1200">
                <a:solidFill>
                  <a:srgbClr val="898989"/>
                </a:solidFill>
                <a:cs typeface="Arial" panose="020B0604020202020204" pitchFamily="34" charset="0"/>
              </a:rPr>
              <a:t>7</a:t>
            </a:r>
          </a:p>
        </p:txBody>
      </p:sp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611188" y="981075"/>
          <a:ext cx="7850187" cy="4754563"/>
        </p:xfrm>
        <a:graphic>
          <a:graphicData uri="http://schemas.openxmlformats.org/drawingml/2006/table">
            <a:tbl>
              <a:tblPr/>
              <a:tblGrid>
                <a:gridCol w="24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7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S PGothic" pitchFamily="32" charset="-128"/>
                        <a:cs typeface="MS PGothic" pitchFamily="32" charset="-128"/>
                      </a:endParaRP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2016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2017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2018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2019(f)*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Economic Growth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+1,51%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+3,08%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+2,63%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+2,27%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Inflation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1,39%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0,62%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1,35%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0,73%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Unemployment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3,92%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3,76%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3,71%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-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Private final consumption (yoy)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+2,37%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+2,54%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+2,05%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+2,18%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Investment (GFCF)</a:t>
                      </a:r>
                      <a:b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</a:b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(yoy)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+2,36%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-0,12%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+2,10%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+5,00%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Government final consumption (yoy)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+3,60%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-0,63%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+3,51%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-0,03%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Exports (FOB)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-1,76%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+13,17%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+5,92%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+0,19%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Imports (CIF)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-2,80%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+12,45%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+10,55%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-0,95%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Balance (Bn USD)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49,7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57,9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49,4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52,7</a:t>
                      </a:r>
                    </a:p>
                  </a:txBody>
                  <a:tcPr marL="9360" marR="9360" marT="13424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529" name="Rectangle 168"/>
          <p:cNvSpPr>
            <a:spLocks noChangeArrowheads="1"/>
          </p:cNvSpPr>
          <p:nvPr/>
        </p:nvSpPr>
        <p:spPr bwMode="auto">
          <a:xfrm>
            <a:off x="-14288" y="115888"/>
            <a:ext cx="9144001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solidFill>
                  <a:srgbClr val="FFFF00"/>
                </a:solidFill>
              </a:rPr>
              <a:t>Official Forecast for 2019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400">
              <a:solidFill>
                <a:srgbClr val="FFFF00"/>
              </a:solidFill>
            </a:endParaRPr>
          </a:p>
        </p:txBody>
      </p:sp>
      <p:sp>
        <p:nvSpPr>
          <p:cNvPr id="19530" name="Text Box 169"/>
          <p:cNvSpPr txBox="1">
            <a:spLocks noChangeArrowheads="1"/>
          </p:cNvSpPr>
          <p:nvPr/>
        </p:nvSpPr>
        <p:spPr bwMode="auto">
          <a:xfrm>
            <a:off x="684213" y="5876925"/>
            <a:ext cx="432911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000" i="1"/>
              <a:t>Source : DGBAS </a:t>
            </a:r>
            <a:r>
              <a:rPr lang="fr-FR" altLang="fr-FR" sz="1000"/>
              <a:t>(*) : </a:t>
            </a:r>
            <a:r>
              <a:rPr lang="fr-FR" altLang="fr-FR" sz="1000" i="1"/>
              <a:t>forecast for 2019 (updated on Feburary 13th 2019)</a:t>
            </a:r>
          </a:p>
        </p:txBody>
      </p:sp>
    </p:spTree>
    <p:extLst>
      <p:ext uri="{BB962C8B-B14F-4D97-AF65-F5344CB8AC3E}">
        <p14:creationId xmlns:p14="http://schemas.microsoft.com/office/powerpoint/2010/main" val="4266445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3124AB6-C700-4B42-84DF-2A454CC2FDC3}" type="slidenum">
              <a:rPr lang="en-US" altLang="fr-FR" sz="120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fr-FR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0" y="-19050"/>
            <a:ext cx="9144000" cy="7207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2500">
                <a:solidFill>
                  <a:srgbClr val="FFFF00"/>
                </a:solidFill>
              </a:rPr>
              <a:t>Taiwan in international rankings 2018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15900" y="1041400"/>
            <a:ext cx="87122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fr-FR" altLang="fr-FR" sz="1700" b="1"/>
              <a:t>Competitiveness</a:t>
            </a:r>
            <a:r>
              <a:rPr lang="fr-FR" altLang="fr-FR" sz="1700"/>
              <a:t> : 13th most competitive economy according to WEF (SGP : 2</a:t>
            </a:r>
            <a:r>
              <a:rPr lang="fr-FR" altLang="fr-FR" sz="1700" baseline="30000"/>
              <a:t>nd</a:t>
            </a:r>
            <a:r>
              <a:rPr lang="fr-FR" altLang="fr-FR" sz="1700"/>
              <a:t> ; HK: 7th).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fr-FR" altLang="fr-FR" sz="1700" b="1"/>
              <a:t>Business Environment</a:t>
            </a:r>
            <a:r>
              <a:rPr lang="fr-FR" altLang="fr-FR" sz="1700"/>
              <a:t>: 13th best in WB’s Doing Business 2019 (SGP: 2</a:t>
            </a:r>
            <a:r>
              <a:rPr lang="fr-FR" altLang="fr-FR" sz="1700" baseline="30000"/>
              <a:t>nd</a:t>
            </a:r>
            <a:r>
              <a:rPr lang="fr-FR" altLang="fr-FR" sz="1700"/>
              <a:t> ; HK: 4th ; SK: 5th).</a:t>
            </a:r>
            <a:endParaRPr lang="en-US" altLang="fr-FR" sz="1700"/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altLang="fr-FR" sz="1700"/>
              <a:t>In the </a:t>
            </a:r>
            <a:r>
              <a:rPr lang="en-US" altLang="fr-FR" sz="1700" b="1"/>
              <a:t>Heritage Foundation’s Index of Economic Freedom </a:t>
            </a:r>
            <a:r>
              <a:rPr lang="en-US" altLang="fr-FR" sz="1700"/>
              <a:t>for 2019, Taiwan </a:t>
            </a:r>
            <a:r>
              <a:rPr lang="en-US" altLang="fr-FR" sz="1700" b="1"/>
              <a:t>ranked 10</a:t>
            </a:r>
            <a:r>
              <a:rPr lang="en-US" altLang="fr-FR" sz="1700" b="1" baseline="30000"/>
              <a:t>th</a:t>
            </a:r>
            <a:r>
              <a:rPr lang="en-US" altLang="fr-FR" sz="1700" b="1"/>
              <a:t> </a:t>
            </a:r>
            <a:r>
              <a:rPr lang="en-US" altLang="fr-FR" sz="1700"/>
              <a:t>out of 186 countries, ahead of South Korea (27), Japan (30), and Israel (31) but behind HG(1), SGP(2).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altLang="fr-FR" sz="1700"/>
              <a:t>Taiwan’s </a:t>
            </a:r>
            <a:r>
              <a:rPr lang="en-US" altLang="fr-FR" sz="1700" b="1"/>
              <a:t>GINI Index </a:t>
            </a:r>
            <a:r>
              <a:rPr lang="en-US" altLang="fr-FR" sz="1700"/>
              <a:t>(which measures the income gap between rich and poor) indicates it actually ranks in the </a:t>
            </a:r>
            <a:r>
              <a:rPr lang="en-US" altLang="fr-FR" sz="1700" b="1"/>
              <a:t>top third of countries with the smallest gaps </a:t>
            </a:r>
            <a:r>
              <a:rPr lang="en-US" altLang="fr-FR" sz="1700"/>
              <a:t>(112th place according to </a:t>
            </a:r>
            <a:r>
              <a:rPr lang="en-US" altLang="fr-FR" sz="1700" b="1"/>
              <a:t>World Factbook</a:t>
            </a:r>
            <a:r>
              <a:rPr lang="en-US" altLang="fr-FR" sz="1700"/>
              <a:t>).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altLang="fr-FR" sz="1700"/>
              <a:t>Taiwan ranked </a:t>
            </a:r>
            <a:r>
              <a:rPr lang="en-US" altLang="fr-FR" sz="1700" b="1"/>
              <a:t>6th in 2018 in number of patents granted by USPTO </a:t>
            </a:r>
            <a:r>
              <a:rPr lang="en-US" altLang="fr-FR" sz="1700"/>
              <a:t>and also ranked 5th in 2017 in </a:t>
            </a:r>
            <a:r>
              <a:rPr lang="en-US" altLang="fr-FR" sz="1700" b="1"/>
              <a:t>USPTO nanotechnology patents</a:t>
            </a:r>
            <a:r>
              <a:rPr lang="en-US" altLang="fr-FR" sz="1700"/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altLang="fr-FR" sz="1700"/>
              <a:t>Taiwan maintained its </a:t>
            </a:r>
            <a:r>
              <a:rPr lang="en-US" altLang="fr-FR" sz="1700" b="1"/>
              <a:t>global lead in integrated circuit </a:t>
            </a:r>
            <a:r>
              <a:rPr lang="en-US" altLang="fr-FR" sz="1700"/>
              <a:t>200mm-equivalent wafer fab capacity for the 4th consecutive year: as of </a:t>
            </a:r>
            <a:r>
              <a:rPr lang="en-US" altLang="fr-FR" sz="1700" b="1"/>
              <a:t>December 2018</a:t>
            </a:r>
            <a:r>
              <a:rPr lang="en-US" altLang="fr-FR" sz="1700"/>
              <a:t>, </a:t>
            </a:r>
            <a:r>
              <a:rPr lang="en-US" altLang="fr-FR" sz="1700" b="1"/>
              <a:t>Taiwan enjoyed a global share of 21.8%</a:t>
            </a:r>
            <a:r>
              <a:rPr lang="en-US" altLang="fr-FR" sz="1700"/>
              <a:t>, </a:t>
            </a:r>
            <a:r>
              <a:rPr lang="en-US" altLang="fr-FR" sz="1700" b="1"/>
              <a:t>ahead of South Korea (21.3%), Japan (16.8%), </a:t>
            </a:r>
            <a:r>
              <a:rPr lang="en-US" altLang="fr-FR" sz="1700"/>
              <a:t>North America (12.8%), and China (12.5%).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altLang="fr-FR" sz="1700"/>
              <a:t>According to the InterNations survey, </a:t>
            </a:r>
            <a:r>
              <a:rPr lang="en-US" altLang="fr-FR" sz="1700" b="1"/>
              <a:t>Taiwan ranked 2nd in 2018 in a survey of “Best Countries for Expats.”</a:t>
            </a:r>
            <a:endParaRPr lang="en-US" altLang="fr-FR" sz="1700"/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altLang="fr-FR" sz="1700"/>
              <a:t>The InterNations survey also gave </a:t>
            </a:r>
            <a:r>
              <a:rPr lang="en-US" altLang="fr-FR" sz="1700" b="1"/>
              <a:t>Taipei a 1st place ranking in 2018 </a:t>
            </a:r>
            <a:r>
              <a:rPr lang="en-US" altLang="fr-FR" sz="1700"/>
              <a:t>for the general </a:t>
            </a:r>
            <a:r>
              <a:rPr lang="en-US" altLang="fr-FR" sz="1700" b="1"/>
              <a:t>friendliness of the Taiwanese and their positive attitude toward foreign residents</a:t>
            </a:r>
            <a:r>
              <a:rPr lang="en-US" altLang="fr-FR" sz="17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9887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836613"/>
            <a:ext cx="82296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84163" indent="-284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54075" algn="l"/>
                <a:tab pos="1768475" algn="l"/>
                <a:tab pos="2682875" algn="l"/>
                <a:tab pos="3597275" algn="l"/>
                <a:tab pos="4511675" algn="l"/>
                <a:tab pos="5426075" algn="l"/>
                <a:tab pos="6340475" algn="l"/>
                <a:tab pos="7254875" algn="l"/>
                <a:tab pos="8169275" algn="l"/>
                <a:tab pos="9083675" algn="l"/>
                <a:tab pos="99980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"/>
            </a:pPr>
            <a:r>
              <a:rPr lang="fr-FR" altLang="fr-FR" sz="2000" b="1"/>
              <a:t>Taiwan’s GDP per capita exceeded, for the first time, 25 000 USD in 2018.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"/>
            </a:pPr>
            <a:r>
              <a:rPr lang="fr-FR" altLang="fr-FR" sz="2000" b="1"/>
              <a:t>Nothing actually changed in 2018 but Taiwan is still facing major challenges in 2019 with global demand slowing down.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"/>
            </a:pPr>
            <a:r>
              <a:rPr lang="en-US" altLang="fr-FR" sz="2000" b="1"/>
              <a:t>Time to change the “economic model”.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"/>
            </a:pPr>
            <a:r>
              <a:rPr lang="en-US" altLang="fr-FR" sz="2000" b="1"/>
              <a:t>Promotion of Forward-Looking Infrastructure Development Program and action plan to welcome investments by Taiwanese companies abroad, both public and private investment, may continue to expand.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"/>
            </a:pPr>
            <a:r>
              <a:rPr lang="en-US" altLang="fr-FR" sz="2000" b="1"/>
              <a:t>Need to upgrade Taiwanese industries and to diversify trade partners.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"/>
            </a:pPr>
            <a:r>
              <a:rPr lang="en-US" altLang="fr-FR" sz="2000" b="1"/>
              <a:t>Solving Energy supply challenge should be a top priority.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"/>
            </a:pPr>
            <a:r>
              <a:rPr lang="en-US" altLang="fr-FR" sz="2000" b="1"/>
              <a:t>Tackling social challenges both in the short term (housing, low salaries,…) and the long term (demographics).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"/>
            </a:pPr>
            <a:r>
              <a:rPr lang="en-US" altLang="fr-FR" sz="2000" b="1"/>
              <a:t>Help foreign startups and SMEs to get financing from Taiwanese banks. 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C63AA21-C480-4A42-91AA-7573FB4EB06C}" type="slidenum">
              <a:rPr lang="en-US" altLang="fr-FR" sz="120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fr-FR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0" y="85725"/>
            <a:ext cx="9144000" cy="6365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500">
                <a:solidFill>
                  <a:srgbClr val="FFFF0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262771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893763" y="981075"/>
            <a:ext cx="735012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ctr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320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  <a:p>
            <a:pPr marL="341313" indent="-341313" algn="ctr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320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  <a:p>
            <a:pPr marL="342900" indent="-341313" algn="ctr">
              <a:spcBef>
                <a:spcPts val="800"/>
              </a:spcBef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320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				</a:t>
            </a:r>
          </a:p>
          <a:p>
            <a:pPr marL="342900" indent="-341313" algn="ctr">
              <a:spcBef>
                <a:spcPts val="800"/>
              </a:spcBef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320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	THANKS FOR YOUR ATTENTION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02B2215-0A71-4975-AA9E-F48DC0E084B7}" type="slidenum">
              <a:rPr lang="en-US" altLang="fr-FR" sz="120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fr-FR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81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627188"/>
            <a:ext cx="456565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68FA07-F14A-444D-AEE7-CD9466C3E526}" type="slidenum">
              <a:rPr lang="en-US" altLang="fr-FR" sz="120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fr-FR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73088" y="798513"/>
            <a:ext cx="7823200" cy="827087"/>
          </a:xfrm>
          <a:prstGeom prst="roundRect">
            <a:avLst>
              <a:gd name="adj" fmla="val 16667"/>
            </a:avLst>
          </a:prstGeom>
          <a:noFill/>
          <a:ln w="9360" cap="sq">
            <a:solidFill>
              <a:srgbClr val="4A7EBB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marL="284163" indent="-284163" eaLnBrk="1" hangingPunct="1">
              <a:buClr>
                <a:srgbClr val="000000"/>
              </a:buClr>
              <a:buSzPct val="100000"/>
              <a:buFont typeface="Wingdings" charset="2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fr-FR" sz="1400">
              <a:solidFill>
                <a:srgbClr val="000000"/>
              </a:solidFill>
              <a:latin typeface="Calibri" pitchFamily="32" charset="0"/>
              <a:ea typeface="Arial" charset="0"/>
              <a:cs typeface="Arial" charset="0"/>
            </a:endParaRPr>
          </a:p>
          <a:p>
            <a:pPr marL="284163" indent="-284163" eaLnBrk="1" hangingPunct="1">
              <a:buClr>
                <a:srgbClr val="000000"/>
              </a:buClr>
              <a:buSzPct val="100000"/>
              <a:buFont typeface="Wingdings" charset="2"/>
              <a:buChar char="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fr-FR" sz="1400" b="1">
                <a:solidFill>
                  <a:srgbClr val="000000"/>
                </a:solidFill>
                <a:latin typeface="Calibri" pitchFamily="32" charset="0"/>
                <a:ea typeface="Arial" charset="0"/>
                <a:cs typeface="Arial" charset="0"/>
              </a:rPr>
              <a:t>Total Trade in 2018 : 4,7 bn EUR ( France, 20</a:t>
            </a:r>
            <a:r>
              <a:rPr lang="fr-FR" sz="1400" b="1" baseline="30000">
                <a:solidFill>
                  <a:srgbClr val="000000"/>
                </a:solidFill>
                <a:latin typeface="Calibri" pitchFamily="32" charset="0"/>
                <a:ea typeface="Arial" charset="0"/>
                <a:cs typeface="Arial" charset="0"/>
              </a:rPr>
              <a:t>th</a:t>
            </a:r>
            <a:r>
              <a:rPr lang="fr-FR" sz="1400" b="1">
                <a:solidFill>
                  <a:srgbClr val="000000"/>
                </a:solidFill>
                <a:latin typeface="Calibri" pitchFamily="32" charset="0"/>
                <a:ea typeface="Arial" charset="0"/>
                <a:cs typeface="Arial" charset="0"/>
              </a:rPr>
              <a:t> trade partner of TW)</a:t>
            </a:r>
          </a:p>
          <a:p>
            <a:pPr marL="284163" indent="-284163" eaLnBrk="1" hangingPunct="1">
              <a:buClr>
                <a:srgbClr val="000000"/>
              </a:buClr>
              <a:buSzPct val="100000"/>
              <a:buFont typeface="Wingdings" charset="2"/>
              <a:buChar char="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fr-FR" sz="1400" b="1">
                <a:solidFill>
                  <a:srgbClr val="000000"/>
                </a:solidFill>
                <a:latin typeface="Calibri" pitchFamily="32" charset="0"/>
                <a:ea typeface="Arial" charset="0"/>
                <a:cs typeface="Arial" charset="0"/>
              </a:rPr>
              <a:t>French imports : 2,52 bn EUR (20</a:t>
            </a:r>
            <a:r>
              <a:rPr lang="fr-FR" sz="1400" b="1" baseline="30000">
                <a:solidFill>
                  <a:srgbClr val="000000"/>
                </a:solidFill>
                <a:latin typeface="Calibri" pitchFamily="32" charset="0"/>
                <a:ea typeface="Arial" charset="0"/>
                <a:cs typeface="Arial" charset="0"/>
              </a:rPr>
              <a:t>th</a:t>
            </a:r>
            <a:r>
              <a:rPr lang="fr-FR" sz="1400" b="1">
                <a:solidFill>
                  <a:srgbClr val="000000"/>
                </a:solidFill>
                <a:latin typeface="Calibri" pitchFamily="32" charset="0"/>
                <a:ea typeface="Arial" charset="0"/>
                <a:cs typeface="Arial" charset="0"/>
              </a:rPr>
              <a:t> client of TW)</a:t>
            </a:r>
          </a:p>
          <a:p>
            <a:pPr marL="284163" indent="-284163" eaLnBrk="1" hangingPunct="1">
              <a:buClr>
                <a:srgbClr val="000000"/>
              </a:buClr>
              <a:buSzPct val="100000"/>
              <a:buFont typeface="Wingdings" charset="2"/>
              <a:buChar char="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fr-FR" sz="1400" b="1">
                <a:solidFill>
                  <a:srgbClr val="000000"/>
                </a:solidFill>
                <a:latin typeface="Calibri" pitchFamily="32" charset="0"/>
                <a:ea typeface="Arial" charset="0"/>
                <a:cs typeface="Arial" charset="0"/>
              </a:rPr>
              <a:t>French Exports : 2,18 bn EUR (16</a:t>
            </a:r>
            <a:r>
              <a:rPr lang="fr-FR" sz="1400" b="1" baseline="30000">
                <a:solidFill>
                  <a:srgbClr val="000000"/>
                </a:solidFill>
                <a:latin typeface="Calibri" pitchFamily="32" charset="0"/>
                <a:ea typeface="Arial" charset="0"/>
                <a:cs typeface="Arial" charset="0"/>
              </a:rPr>
              <a:t>th</a:t>
            </a:r>
            <a:r>
              <a:rPr lang="fr-FR" sz="1400" b="1">
                <a:solidFill>
                  <a:srgbClr val="000000"/>
                </a:solidFill>
                <a:latin typeface="Calibri" pitchFamily="32" charset="0"/>
                <a:ea typeface="Arial" charset="0"/>
                <a:cs typeface="Arial" charset="0"/>
              </a:rPr>
              <a:t> supplier of TW)</a:t>
            </a:r>
          </a:p>
          <a:p>
            <a:pPr marL="285750" indent="-284163" algn="ctr" eaLnBrk="1" hangingPunct="1"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fr-FR" sz="1400">
                <a:solidFill>
                  <a:srgbClr val="000000"/>
                </a:solidFill>
                <a:latin typeface="Calibri" pitchFamily="32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0" y="-19050"/>
            <a:ext cx="9144000" cy="7556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800">
                <a:solidFill>
                  <a:srgbClr val="FFFF00"/>
                </a:solidFill>
              </a:rPr>
              <a:t>France</a:t>
            </a:r>
            <a:r>
              <a:rPr lang="ja-JP" altLang="fr-FR" sz="1800">
                <a:solidFill>
                  <a:srgbClr val="FFFF00"/>
                </a:solidFill>
              </a:rPr>
              <a:t>’</a:t>
            </a:r>
            <a:r>
              <a:rPr lang="en-US" altLang="fr-FR" sz="1800">
                <a:solidFill>
                  <a:srgbClr val="FFFF00"/>
                </a:solidFill>
              </a:rPr>
              <a:t>s foreign trade with Taiwan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500">
                <a:solidFill>
                  <a:srgbClr val="FFFF00"/>
                </a:solidFill>
              </a:rPr>
              <a:t>French imports from Taiwan in 2018</a:t>
            </a: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79388" y="6291263"/>
            <a:ext cx="17049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000" i="1"/>
              <a:t>Source : French Customs</a:t>
            </a:r>
          </a:p>
        </p:txBody>
      </p:sp>
      <p:graphicFrame>
        <p:nvGraphicFramePr>
          <p:cNvPr id="17414" name="Group 6"/>
          <p:cNvGraphicFramePr>
            <a:graphicFrameLocks noGrp="1"/>
          </p:cNvGraphicFramePr>
          <p:nvPr/>
        </p:nvGraphicFramePr>
        <p:xfrm>
          <a:off x="55563" y="1687513"/>
          <a:ext cx="4446587" cy="5661025"/>
        </p:xfrm>
        <a:graphic>
          <a:graphicData uri="http://schemas.openxmlformats.org/drawingml/2006/table">
            <a:tbl>
              <a:tblPr/>
              <a:tblGrid>
                <a:gridCol w="30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287">
                <a:tc>
                  <a:txBody>
                    <a:bodyPr/>
                    <a:lstStyle/>
                    <a:p>
                      <a:pPr marL="34925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949325" algn="l"/>
                          <a:tab pos="1863725" algn="l"/>
                          <a:tab pos="2778125" algn="l"/>
                          <a:tab pos="3692525" algn="l"/>
                          <a:tab pos="4606925" algn="l"/>
                          <a:tab pos="5521325" algn="l"/>
                          <a:tab pos="6435725" algn="l"/>
                          <a:tab pos="7350125" algn="l"/>
                          <a:tab pos="8264525" algn="l"/>
                          <a:tab pos="9178925" algn="l"/>
                          <a:tab pos="10093325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Commodities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949325" algn="l"/>
                          <a:tab pos="1863725" algn="l"/>
                          <a:tab pos="2778125" algn="l"/>
                          <a:tab pos="3692525" algn="l"/>
                          <a:tab pos="4606925" algn="l"/>
                          <a:tab pos="5521325" algn="l"/>
                          <a:tab pos="6435725" algn="l"/>
                          <a:tab pos="7350125" algn="l"/>
                          <a:tab pos="8264525" algn="l"/>
                          <a:tab pos="9178925" algn="l"/>
                          <a:tab pos="1009332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Value K euros (growth yoy)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Computers, electronics and optical products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949325" algn="l"/>
                          <a:tab pos="1863725" algn="l"/>
                          <a:tab pos="2778125" algn="l"/>
                          <a:tab pos="3692525" algn="l"/>
                          <a:tab pos="4606925" algn="l"/>
                          <a:tab pos="5521325" algn="l"/>
                          <a:tab pos="6435725" algn="l"/>
                          <a:tab pos="7350125" algn="l"/>
                          <a:tab pos="8264525" algn="l"/>
                          <a:tab pos="9178925" algn="l"/>
                          <a:tab pos="10093325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899 621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-32,3%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Basic metals and articles thereof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949325" algn="l"/>
                          <a:tab pos="1863725" algn="l"/>
                          <a:tab pos="2778125" algn="l"/>
                          <a:tab pos="3692525" algn="l"/>
                          <a:tab pos="4606925" algn="l"/>
                          <a:tab pos="5521325" algn="l"/>
                          <a:tab pos="6435725" algn="l"/>
                          <a:tab pos="7350125" algn="l"/>
                          <a:tab pos="8264525" algn="l"/>
                          <a:tab pos="9178925" algn="l"/>
                          <a:tab pos="10093325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395 356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+6,2%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Vehicles, Aircraft, Vessels and associated transport equipment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949325" algn="l"/>
                          <a:tab pos="1863725" algn="l"/>
                          <a:tab pos="2778125" algn="l"/>
                          <a:tab pos="3692525" algn="l"/>
                          <a:tab pos="4606925" algn="l"/>
                          <a:tab pos="5521325" algn="l"/>
                          <a:tab pos="6435725" algn="l"/>
                          <a:tab pos="7350125" algn="l"/>
                          <a:tab pos="8264525" algn="l"/>
                          <a:tab pos="9178925" algn="l"/>
                          <a:tab pos="10093325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311 944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-6,5%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Agricultural and industrial machinery, other machinery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949325" algn="l"/>
                          <a:tab pos="1863725" algn="l"/>
                          <a:tab pos="2778125" algn="l"/>
                          <a:tab pos="3692525" algn="l"/>
                          <a:tab pos="4606925" algn="l"/>
                          <a:tab pos="5521325" algn="l"/>
                          <a:tab pos="6435725" algn="l"/>
                          <a:tab pos="7350125" algn="l"/>
                          <a:tab pos="8264525" algn="l"/>
                          <a:tab pos="9178925" algn="l"/>
                          <a:tab pos="10093325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228 857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-5,7%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Electrical equipments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949325" algn="l"/>
                          <a:tab pos="1863725" algn="l"/>
                          <a:tab pos="2778125" algn="l"/>
                          <a:tab pos="3692525" algn="l"/>
                          <a:tab pos="4606925" algn="l"/>
                          <a:tab pos="5521325" algn="l"/>
                          <a:tab pos="6435725" algn="l"/>
                          <a:tab pos="7350125" algn="l"/>
                          <a:tab pos="8264525" algn="l"/>
                          <a:tab pos="9178925" algn="l"/>
                          <a:tab pos="10093325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175 356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-1,4%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Other manufactured products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949325" algn="l"/>
                          <a:tab pos="1863725" algn="l"/>
                          <a:tab pos="2778125" algn="l"/>
                          <a:tab pos="3692525" algn="l"/>
                          <a:tab pos="4606925" algn="l"/>
                          <a:tab pos="5521325" algn="l"/>
                          <a:tab pos="6435725" algn="l"/>
                          <a:tab pos="7350125" algn="l"/>
                          <a:tab pos="8264525" algn="l"/>
                          <a:tab pos="9178925" algn="l"/>
                          <a:tab pos="10093325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164 452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-5,6%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Rubber and plastic products, other mineral products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949325" algn="l"/>
                          <a:tab pos="1863725" algn="l"/>
                          <a:tab pos="2778125" algn="l"/>
                          <a:tab pos="3692525" algn="l"/>
                          <a:tab pos="4606925" algn="l"/>
                          <a:tab pos="5521325" algn="l"/>
                          <a:tab pos="6435725" algn="l"/>
                          <a:tab pos="7350125" algn="l"/>
                          <a:tab pos="8264525" algn="l"/>
                          <a:tab pos="9178925" algn="l"/>
                          <a:tab pos="10093325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137 718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+1,6%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Chemicals, Perfumes and Cosmetics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949325" algn="l"/>
                          <a:tab pos="1863725" algn="l"/>
                          <a:tab pos="2778125" algn="l"/>
                          <a:tab pos="3692525" algn="l"/>
                          <a:tab pos="4606925" algn="l"/>
                          <a:tab pos="5521325" algn="l"/>
                          <a:tab pos="6435725" algn="l"/>
                          <a:tab pos="7350125" algn="l"/>
                          <a:tab pos="8264525" algn="l"/>
                          <a:tab pos="9178925" algn="l"/>
                          <a:tab pos="10093325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122 924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+9,7%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92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Textile, Clothes, Leather, Shoes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949325" algn="l"/>
                          <a:tab pos="1863725" algn="l"/>
                          <a:tab pos="2778125" algn="l"/>
                          <a:tab pos="3692525" algn="l"/>
                          <a:tab pos="4606925" algn="l"/>
                          <a:tab pos="5521325" algn="l"/>
                          <a:tab pos="6435725" algn="l"/>
                          <a:tab pos="7350125" algn="l"/>
                          <a:tab pos="8264525" algn="l"/>
                          <a:tab pos="9178925" algn="l"/>
                          <a:tab pos="10093325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45 819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-17,8%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Agroprocessing Industry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949325" algn="l"/>
                          <a:tab pos="1863725" algn="l"/>
                          <a:tab pos="2778125" algn="l"/>
                          <a:tab pos="3692525" algn="l"/>
                          <a:tab pos="4606925" algn="l"/>
                          <a:tab pos="5521325" algn="l"/>
                          <a:tab pos="6435725" algn="l"/>
                          <a:tab pos="7350125" algn="l"/>
                          <a:tab pos="8264525" algn="l"/>
                          <a:tab pos="9178925" algn="l"/>
                          <a:tab pos="10093325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12 603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+3,9%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9287">
                <a:tc>
                  <a:txBody>
                    <a:bodyPr/>
                    <a:lstStyle/>
                    <a:p>
                      <a:pPr marL="34925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949325" algn="l"/>
                          <a:tab pos="1863725" algn="l"/>
                          <a:tab pos="2778125" algn="l"/>
                          <a:tab pos="3692525" algn="l"/>
                          <a:tab pos="4606925" algn="l"/>
                          <a:tab pos="5521325" algn="l"/>
                          <a:tab pos="6435725" algn="l"/>
                          <a:tab pos="7350125" algn="l"/>
                          <a:tab pos="8264525" algn="l"/>
                          <a:tab pos="9178925" algn="l"/>
                          <a:tab pos="10093325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Total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949325" algn="l"/>
                          <a:tab pos="1863725" algn="l"/>
                          <a:tab pos="2778125" algn="l"/>
                          <a:tab pos="3692525" algn="l"/>
                          <a:tab pos="4606925" algn="l"/>
                          <a:tab pos="5521325" algn="l"/>
                          <a:tab pos="6435725" algn="l"/>
                          <a:tab pos="7350125" algn="l"/>
                          <a:tab pos="8264525" algn="l"/>
                          <a:tab pos="9178925" algn="l"/>
                          <a:tab pos="10093325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2 521 818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-15,5%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177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7125"/>
            <a:ext cx="421163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418978E-E7BA-47B5-9B88-08AFD8DCCDAD}" type="slidenum">
              <a:rPr lang="en-US" altLang="fr-FR" sz="120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fr-FR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-19050"/>
            <a:ext cx="9144000" cy="7556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800">
                <a:solidFill>
                  <a:srgbClr val="FFFF00"/>
                </a:solidFill>
              </a:rPr>
              <a:t>France</a:t>
            </a:r>
            <a:r>
              <a:rPr lang="ja-JP" altLang="fr-FR" sz="1800">
                <a:solidFill>
                  <a:srgbClr val="FFFF00"/>
                </a:solidFill>
              </a:rPr>
              <a:t>’</a:t>
            </a:r>
            <a:r>
              <a:rPr lang="en-US" altLang="fr-FR" sz="1800">
                <a:solidFill>
                  <a:srgbClr val="FFFF00"/>
                </a:solidFill>
              </a:rPr>
              <a:t>s foreign trade with Taiwan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2500">
                <a:solidFill>
                  <a:srgbClr val="FFFF00"/>
                </a:solidFill>
              </a:rPr>
              <a:t>French exports to Taiwan in 2018  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23850" y="6113463"/>
            <a:ext cx="17033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000" i="1"/>
              <a:t>Source : French Customs</a:t>
            </a:r>
          </a:p>
        </p:txBody>
      </p:sp>
      <p:graphicFrame>
        <p:nvGraphicFramePr>
          <p:cNvPr id="18437" name="Group 5"/>
          <p:cNvGraphicFramePr>
            <a:graphicFrameLocks noGrp="1"/>
          </p:cNvGraphicFramePr>
          <p:nvPr/>
        </p:nvGraphicFramePr>
        <p:xfrm>
          <a:off x="38100" y="1052513"/>
          <a:ext cx="4895850" cy="5227637"/>
        </p:xfrm>
        <a:graphic>
          <a:graphicData uri="http://schemas.openxmlformats.org/drawingml/2006/table">
            <a:tbl>
              <a:tblPr/>
              <a:tblGrid>
                <a:gridCol w="331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34925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949325" algn="l"/>
                          <a:tab pos="1863725" algn="l"/>
                          <a:tab pos="2778125" algn="l"/>
                          <a:tab pos="3692525" algn="l"/>
                          <a:tab pos="4606925" algn="l"/>
                          <a:tab pos="5521325" algn="l"/>
                          <a:tab pos="6435725" algn="l"/>
                          <a:tab pos="7350125" algn="l"/>
                          <a:tab pos="8264525" algn="l"/>
                          <a:tab pos="9178925" algn="l"/>
                          <a:tab pos="10093325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Commodities</a:t>
                      </a:r>
                    </a:p>
                  </a:txBody>
                  <a:tcPr marL="0" marR="0" marT="355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949325" algn="l"/>
                          <a:tab pos="1863725" algn="l"/>
                          <a:tab pos="2778125" algn="l"/>
                          <a:tab pos="3692525" algn="l"/>
                          <a:tab pos="4606925" algn="l"/>
                          <a:tab pos="5521325" algn="l"/>
                          <a:tab pos="6435725" algn="l"/>
                          <a:tab pos="7350125" algn="l"/>
                          <a:tab pos="8264525" algn="l"/>
                          <a:tab pos="9178925" algn="l"/>
                          <a:tab pos="1009332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Value K euros (growth yoy)</a:t>
                      </a:r>
                    </a:p>
                  </a:txBody>
                  <a:tcPr marL="0" marR="0" marT="355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Vehicles, Aircraft, Vessels and associated transport equipment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583 448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(-58,2%)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Computers, electronics and optical products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333 548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(+41,8%)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Agroprocessing Industry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283 283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(-0,1%)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Chemicals, Perfumes and Cosmetics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276 883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(+6,6%)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Pharmaceutical products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141 462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(+5,9%)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Textile, Clothes, Leather, Shoes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125 608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(+2,6%)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5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Agricultural and industrial machinery, other machinery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119 249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(+45,0%)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5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Basic metals and articles thereof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68 460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(+9,1%)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5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Electrical equipments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49 771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(+7,3%)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5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Rubber and plastic products, other mineral products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39 953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(-4,9%)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92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Total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2 182 492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-128"/>
                          <a:cs typeface="MS PGothic" pitchFamily="32" charset="-128"/>
                        </a:rPr>
                        <a:t>(-21,3%)</a:t>
                      </a:r>
                    </a:p>
                  </a:txBody>
                  <a:tcPr marL="9360" marR="9360" marT="12916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75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0993" y="1514080"/>
            <a:ext cx="6813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Bodoni MT Condensed" panose="02070606080606020203" pitchFamily="18" charset="0"/>
              </a:rPr>
              <a:t>2019 Benefactor Members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03" y="2564904"/>
            <a:ext cx="6508338" cy="26623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pic>
        <p:nvPicPr>
          <p:cNvPr id="27" name="Image 7" descr="Long logo 300 dp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3247" y="172240"/>
            <a:ext cx="2905363" cy="8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63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30993" y="2274839"/>
            <a:ext cx="6813007" cy="250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>
                <a:solidFill>
                  <a:srgbClr val="002060"/>
                </a:solidFill>
                <a:latin typeface="Bodoni MT" panose="02070603080606020203" pitchFamily="18" charset="0"/>
              </a:rPr>
              <a:t>Annual Report Presentation</a:t>
            </a:r>
            <a:br>
              <a:rPr lang="en-GB" sz="3600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GB" sz="3600" dirty="0">
                <a:solidFill>
                  <a:srgbClr val="002060"/>
                </a:solidFill>
                <a:latin typeface="Bodoni MT" panose="02070603080606020203" pitchFamily="18" charset="0"/>
              </a:rPr>
              <a:t>by </a:t>
            </a:r>
            <a:r>
              <a:rPr lang="en-US" sz="3600" dirty="0">
                <a:solidFill>
                  <a:srgbClr val="FBBD27"/>
                </a:solidFill>
                <a:latin typeface="Bodoni MT" panose="02070603080606020203" pitchFamily="18" charset="0"/>
              </a:rPr>
              <a:t>Mr. </a:t>
            </a:r>
            <a:r>
              <a:rPr lang="en-US" sz="3600" b="1" dirty="0" err="1">
                <a:solidFill>
                  <a:srgbClr val="FBBD27"/>
                </a:solidFill>
                <a:latin typeface="Bodoni MT" panose="02070603080606020203" pitchFamily="18" charset="0"/>
              </a:rPr>
              <a:t>Stéphane</a:t>
            </a:r>
            <a:r>
              <a:rPr lang="en-US" sz="3600" b="1" dirty="0">
                <a:solidFill>
                  <a:srgbClr val="FBBD27"/>
                </a:solidFill>
                <a:latin typeface="Bodoni MT" panose="02070603080606020203" pitchFamily="18" charset="0"/>
              </a:rPr>
              <a:t> PEDEN</a:t>
            </a:r>
            <a:r>
              <a:rPr lang="en-GB" sz="3600" dirty="0">
                <a:solidFill>
                  <a:srgbClr val="002060"/>
                </a:solidFill>
                <a:latin typeface="Bodoni MT" panose="02070603080606020203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002060"/>
                </a:solidFill>
                <a:latin typeface="Bodoni MT" panose="02070603080606020203" pitchFamily="18" charset="0"/>
              </a:rPr>
              <a:t>CCIFT General Manager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0"/>
            <a:ext cx="1151461" cy="10595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0"/>
            <a:ext cx="1151461" cy="10595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26333" y="2780928"/>
            <a:ext cx="6813007" cy="84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002060"/>
                </a:solidFill>
                <a:latin typeface="Bodoni MT" panose="02070603080606020203" pitchFamily="18" charset="0"/>
                <a:hlinkClick r:id="rId5"/>
              </a:rPr>
              <a:t>Prezi Presentation</a:t>
            </a:r>
            <a:endParaRPr lang="en-GB" sz="3600" b="1" dirty="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47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80728"/>
            <a:ext cx="2460763" cy="2264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1"/>
            <a:ext cx="4844843" cy="6852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98A7F2-04E6-8B41-96A6-5D337687E717}"/>
              </a:ext>
            </a:extLst>
          </p:cNvPr>
          <p:cNvSpPr txBox="1"/>
          <p:nvPr/>
        </p:nvSpPr>
        <p:spPr>
          <a:xfrm>
            <a:off x="5292080" y="3717032"/>
            <a:ext cx="3384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tx2"/>
                </a:solidFill>
              </a:rPr>
              <a:t>MAY 31st</a:t>
            </a:r>
          </a:p>
          <a:p>
            <a:pPr algn="ctr"/>
            <a:endParaRPr lang="fr-FR" sz="2000" b="1" dirty="0">
              <a:solidFill>
                <a:schemeClr val="tx2"/>
              </a:solidFill>
            </a:endParaRPr>
          </a:p>
          <a:p>
            <a:pPr algn="ctr"/>
            <a:r>
              <a:rPr lang="fr-FR" sz="5400" b="1" dirty="0">
                <a:solidFill>
                  <a:schemeClr val="tx2"/>
                </a:solidFill>
              </a:rPr>
              <a:t>HYATT</a:t>
            </a:r>
          </a:p>
        </p:txBody>
      </p:sp>
    </p:spTree>
    <p:extLst>
      <p:ext uri="{BB962C8B-B14F-4D97-AF65-F5344CB8AC3E}">
        <p14:creationId xmlns:p14="http://schemas.microsoft.com/office/powerpoint/2010/main" val="3640809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0"/>
            <a:ext cx="1151461" cy="1059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D46702-B068-B34C-A312-38FCDC72BA04}"/>
              </a:ext>
            </a:extLst>
          </p:cNvPr>
          <p:cNvSpPr txBox="1"/>
          <p:nvPr/>
        </p:nvSpPr>
        <p:spPr>
          <a:xfrm>
            <a:off x="2915816" y="1268760"/>
            <a:ext cx="5616624" cy="461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000" b="1" dirty="0">
                <a:solidFill>
                  <a:srgbClr val="002060"/>
                </a:solidFill>
                <a:latin typeface="Bodoni MT" panose="02070603080606020203" pitchFamily="18" charset="0"/>
              </a:rPr>
              <a:t>New Business Centre premises Opening</a:t>
            </a:r>
          </a:p>
          <a:p>
            <a:pPr algn="ctr">
              <a:lnSpc>
                <a:spcPct val="150000"/>
              </a:lnSpc>
            </a:pPr>
            <a:endParaRPr lang="en-GB" sz="4000" b="1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4000" b="1" dirty="0">
                <a:solidFill>
                  <a:srgbClr val="FF0000"/>
                </a:solidFill>
                <a:latin typeface="Bodoni MT" panose="02070603080606020203" pitchFamily="18" charset="0"/>
              </a:rPr>
              <a:t>ON APRIL 24</a:t>
            </a:r>
            <a:r>
              <a:rPr lang="en-GB" sz="4000" b="1" baseline="30000" dirty="0">
                <a:solidFill>
                  <a:srgbClr val="FF0000"/>
                </a:solidFill>
                <a:latin typeface="Bodoni MT" panose="02070603080606020203" pitchFamily="18" charset="0"/>
              </a:rPr>
              <a:t>th</a:t>
            </a:r>
            <a:r>
              <a:rPr lang="en-GB" sz="4000" b="1" dirty="0">
                <a:solidFill>
                  <a:srgbClr val="FF0000"/>
                </a:solidFill>
                <a:latin typeface="Bodoni MT" panose="02070603080606020203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4000" b="1" dirty="0">
                <a:solidFill>
                  <a:srgbClr val="FF0000"/>
                </a:solidFill>
                <a:latin typeface="Bodoni MT" panose="02070603080606020203" pitchFamily="18" charset="0"/>
              </a:rPr>
              <a:t>From 17:30 to 21:00</a:t>
            </a:r>
          </a:p>
        </p:txBody>
      </p:sp>
    </p:spTree>
    <p:extLst>
      <p:ext uri="{BB962C8B-B14F-4D97-AF65-F5344CB8AC3E}">
        <p14:creationId xmlns:p14="http://schemas.microsoft.com/office/powerpoint/2010/main" val="4284462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0"/>
            <a:ext cx="1151461" cy="1059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4615F4-7A7F-A443-B28A-63C1707136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7917"/>
            <a:ext cx="3998888" cy="2997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7E938A-A694-C645-977F-00311D70C9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3016"/>
            <a:ext cx="3995936" cy="29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46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0"/>
            <a:ext cx="2330993" cy="6870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0"/>
            <a:ext cx="1151461" cy="1059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82E1AD-3471-6A45-8B09-1A244ACBE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87" y="182200"/>
            <a:ext cx="4328195" cy="3240360"/>
          </a:xfrm>
          <a:prstGeom prst="rect">
            <a:avLst/>
          </a:prstGeom>
        </p:spPr>
      </p:pic>
      <p:pic>
        <p:nvPicPr>
          <p:cNvPr id="6" name="Image 3">
            <a:extLst>
              <a:ext uri="{FF2B5EF4-FFF2-40B4-BE49-F238E27FC236}">
                <a16:creationId xmlns:a16="http://schemas.microsoft.com/office/drawing/2014/main" id="{9D7A5D27-D93B-BD4B-A682-7D3C5E735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87" y="3476011"/>
            <a:ext cx="4353471" cy="326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63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2597A-7699-3B4E-9E55-A9FA8361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0"/>
            <a:ext cx="2330993" cy="6870880"/>
          </a:xfrm>
          <a:prstGeom prst="rect">
            <a:avLst/>
          </a:prstGeom>
        </p:spPr>
      </p:pic>
      <p:pic>
        <p:nvPicPr>
          <p:cNvPr id="3" name="Image 3">
            <a:extLst>
              <a:ext uri="{FF2B5EF4-FFF2-40B4-BE49-F238E27FC236}">
                <a16:creationId xmlns:a16="http://schemas.microsoft.com/office/drawing/2014/main" id="{98F4E471-B6FF-0046-A775-BE64A9CEC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08" y="619448"/>
            <a:ext cx="3229504" cy="24221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5D7F92-F682-D741-A938-68F9A6A798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0688"/>
            <a:ext cx="3227851" cy="2420888"/>
          </a:xfrm>
          <a:prstGeom prst="rect">
            <a:avLst/>
          </a:prstGeom>
        </p:spPr>
      </p:pic>
      <p:pic>
        <p:nvPicPr>
          <p:cNvPr id="5" name="Image 3">
            <a:extLst>
              <a:ext uri="{FF2B5EF4-FFF2-40B4-BE49-F238E27FC236}">
                <a16:creationId xmlns:a16="http://schemas.microsoft.com/office/drawing/2014/main" id="{68D0792C-397D-BE48-B797-8EEB1FD14B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52" y="3645024"/>
            <a:ext cx="3175285" cy="2381464"/>
          </a:xfrm>
          <a:prstGeom prst="rect">
            <a:avLst/>
          </a:prstGeom>
        </p:spPr>
      </p:pic>
      <p:pic>
        <p:nvPicPr>
          <p:cNvPr id="6" name="Image 3">
            <a:extLst>
              <a:ext uri="{FF2B5EF4-FFF2-40B4-BE49-F238E27FC236}">
                <a16:creationId xmlns:a16="http://schemas.microsoft.com/office/drawing/2014/main" id="{F66C8D53-F28D-634B-8B3A-E3DFDD855E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87" y="3229268"/>
            <a:ext cx="240973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5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2597A-7699-3B4E-9E55-A9FA8361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0"/>
            <a:ext cx="2330993" cy="6870880"/>
          </a:xfrm>
          <a:prstGeom prst="rect">
            <a:avLst/>
          </a:prstGeom>
        </p:spPr>
      </p:pic>
      <p:pic>
        <p:nvPicPr>
          <p:cNvPr id="7" name="Image 3">
            <a:extLst>
              <a:ext uri="{FF2B5EF4-FFF2-40B4-BE49-F238E27FC236}">
                <a16:creationId xmlns:a16="http://schemas.microsoft.com/office/drawing/2014/main" id="{B1FFC44F-47C1-A944-948E-50E90F6C8C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2409732" cy="3212976"/>
          </a:xfrm>
          <a:prstGeom prst="rect">
            <a:avLst/>
          </a:prstGeom>
        </p:spPr>
      </p:pic>
      <p:pic>
        <p:nvPicPr>
          <p:cNvPr id="8" name="Image 3">
            <a:extLst>
              <a:ext uri="{FF2B5EF4-FFF2-40B4-BE49-F238E27FC236}">
                <a16:creationId xmlns:a16="http://schemas.microsoft.com/office/drawing/2014/main" id="{59D5213C-E923-FB4B-9A22-44E95EB09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33056"/>
            <a:ext cx="3035830" cy="2276872"/>
          </a:xfrm>
          <a:prstGeom prst="rect">
            <a:avLst/>
          </a:prstGeom>
        </p:spPr>
      </p:pic>
      <p:pic>
        <p:nvPicPr>
          <p:cNvPr id="9" name="Image 3">
            <a:extLst>
              <a:ext uri="{FF2B5EF4-FFF2-40B4-BE49-F238E27FC236}">
                <a16:creationId xmlns:a16="http://schemas.microsoft.com/office/drawing/2014/main" id="{8F8D0119-7573-CC42-A77F-9ED3BD445F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0688"/>
            <a:ext cx="3552394" cy="2664296"/>
          </a:xfrm>
          <a:prstGeom prst="rect">
            <a:avLst/>
          </a:prstGeom>
        </p:spPr>
      </p:pic>
      <p:pic>
        <p:nvPicPr>
          <p:cNvPr id="10" name="Image 3">
            <a:extLst>
              <a:ext uri="{FF2B5EF4-FFF2-40B4-BE49-F238E27FC236}">
                <a16:creationId xmlns:a16="http://schemas.microsoft.com/office/drawing/2014/main" id="{E9C4F96A-4126-4D42-A03F-25BFA7567A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63" y="3933056"/>
            <a:ext cx="3035828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18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30993" y="1514345"/>
            <a:ext cx="6780711" cy="43088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>
                <a:solidFill>
                  <a:srgbClr val="002060"/>
                </a:solidFill>
                <a:latin typeface="Bodoni MT" panose="02070603080606020203" pitchFamily="18" charset="0"/>
              </a:rPr>
              <a:t>Financial Report </a:t>
            </a:r>
            <a:r>
              <a:rPr lang="en-US" sz="3600" dirty="0">
                <a:solidFill>
                  <a:srgbClr val="002060"/>
                </a:solidFill>
                <a:latin typeface="Bodoni MT" panose="02070603080606020203" pitchFamily="18" charset="0"/>
              </a:rPr>
              <a:t>by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BBD27"/>
                </a:solidFill>
                <a:latin typeface="Bodoni MT" panose="02070603080606020203" pitchFamily="18" charset="0"/>
              </a:rPr>
              <a:t>Jo</a:t>
            </a:r>
            <a:r>
              <a:rPr lang="fr-FR" sz="3600" b="1" dirty="0" err="1">
                <a:solidFill>
                  <a:srgbClr val="FBBD27"/>
                </a:solidFill>
                <a:latin typeface="Bodoni MT" panose="02070603080606020203" pitchFamily="18" charset="0"/>
              </a:rPr>
              <a:t>ël</a:t>
            </a:r>
            <a:r>
              <a:rPr lang="en-US" sz="3600" b="1" dirty="0">
                <a:solidFill>
                  <a:srgbClr val="FBBD27"/>
                </a:solidFill>
                <a:latin typeface="Bodoni MT" panose="02070603080606020203" pitchFamily="18" charset="0"/>
              </a:rPr>
              <a:t> CICERON</a:t>
            </a:r>
            <a:r>
              <a:rPr lang="en-US" sz="3600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Bodoni MT" panose="02070603080606020203" pitchFamily="18" charset="0"/>
              </a:rPr>
              <a:t>CCIFT Secretary General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Bodoni MT" panose="02070603080606020203" pitchFamily="18" charset="0"/>
              </a:rPr>
              <a:t>On behalf of</a:t>
            </a:r>
          </a:p>
          <a:p>
            <a:pPr algn="ctr"/>
            <a:r>
              <a:rPr lang="en-US" sz="3200" b="1" dirty="0">
                <a:solidFill>
                  <a:srgbClr val="FBBD27"/>
                </a:solidFill>
                <a:latin typeface="Bodoni MT" panose="02070603080606020203" pitchFamily="18" charset="0"/>
              </a:rPr>
              <a:t>Christophe MARION</a:t>
            </a:r>
            <a:endParaRPr lang="en-US" sz="3200" b="1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> Treasurer</a:t>
            </a:r>
            <a:endParaRPr lang="en-GB" sz="3200" b="1" dirty="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0"/>
            <a:ext cx="1151461" cy="10595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53DE2-A12C-4ABE-BDD1-60195F89BE79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895600"/>
            <a:ext cx="9144000" cy="685800"/>
          </a:xfrm>
        </p:spPr>
        <p:txBody>
          <a:bodyPr anchor="ctr"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fr-FR" altLang="zh-TW" sz="3600" dirty="0">
                <a:solidFill>
                  <a:srgbClr val="002060"/>
                </a:solidFill>
                <a:latin typeface="Bodoni MT" panose="02070603080606020203" pitchFamily="18" charset="0"/>
                <a:ea typeface="新細明體" pitchFamily="18" charset="-120"/>
              </a:rPr>
              <a:t>2018 Financial Report</a:t>
            </a:r>
          </a:p>
        </p:txBody>
      </p:sp>
      <p:sp>
        <p:nvSpPr>
          <p:cNvPr id="2051" name="標題 1"/>
          <p:cNvSpPr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BBD2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zh-TW" sz="2800" b="1" dirty="0">
                <a:solidFill>
                  <a:srgbClr val="002060"/>
                </a:solidFill>
                <a:latin typeface="Arial Narrow" pitchFamily="34" charset="0"/>
              </a:rPr>
              <a:t>FRANCE TAIWAN CHAMBER OF COMMERCE AND INDUSTRY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625"/>
            <a:ext cx="1151461" cy="10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2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326327" y="220661"/>
            <a:ext cx="681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Bodoni MT" panose="02070603080606020203" pitchFamily="18" charset="0"/>
              </a:rPr>
              <a:t>Wednesday, April 10th 2019</a:t>
            </a:r>
            <a:br>
              <a:rPr lang="en-GB" sz="20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GB" sz="2000" dirty="0">
                <a:solidFill>
                  <a:srgbClr val="002060"/>
                </a:solidFill>
                <a:latin typeface="Bodoni MT" panose="02070603080606020203" pitchFamily="18" charset="0"/>
              </a:rPr>
              <a:t>The Sherwood Hotel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1640" y="1845299"/>
            <a:ext cx="6817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/>
                <a:latin typeface="Bodoni MT Condensed" panose="02070606080606020203" pitchFamily="18" charset="0"/>
              </a:rPr>
              <a:t>2019</a:t>
            </a:r>
          </a:p>
          <a:p>
            <a:pPr algn="ctr"/>
            <a:r>
              <a:rPr lang="en-US" sz="7200" b="1" dirty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Bodoni MT Condensed" panose="02070606080606020203" pitchFamily="18" charset="0"/>
              </a:rPr>
              <a:t>General Assembly</a:t>
            </a:r>
            <a:endParaRPr lang="en-GB" sz="7200" b="1" dirty="0">
              <a:solidFill>
                <a:srgbClr val="002060"/>
              </a:solidFill>
              <a:effectLst>
                <a:reflection blurRad="6350" stA="50000" endA="300" endPos="50000" dist="29997" dir="5400000" sy="-100000" algn="bl" rotWithShape="0"/>
              </a:effectLst>
              <a:latin typeface="Bodoni MT Condensed" panose="02070606080606020203" pitchFamily="18" charset="0"/>
            </a:endParaRPr>
          </a:p>
        </p:txBody>
      </p:sp>
      <p:pic>
        <p:nvPicPr>
          <p:cNvPr id="11" name="Image 7" descr="Long logo 300 d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8963" y="5013176"/>
            <a:ext cx="4523029" cy="136341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53DE2-A12C-4ABE-BDD1-60195F89BE79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  <p:sp>
        <p:nvSpPr>
          <p:cNvPr id="2051" name="標題 1"/>
          <p:cNvSpPr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BBD2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zh-TW" sz="2800" b="1" dirty="0">
                <a:solidFill>
                  <a:srgbClr val="002060"/>
                </a:solidFill>
                <a:latin typeface="Arial Narrow" pitchFamily="34" charset="0"/>
              </a:rPr>
              <a:t>FRANCE TAIWAN CHAMBER OF COMMERCE AND INDUSTRY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625"/>
            <a:ext cx="1151461" cy="1059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386718"/>
            <a:ext cx="6768752" cy="53347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50464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BALANCE SHEETS </a:t>
            </a:r>
          </a:p>
          <a:p>
            <a:pPr algn="ctr"/>
            <a:r>
              <a:rPr lang="en-GB" sz="1100" b="1" dirty="0"/>
              <a:t>DECEMBER 31, 2018 AND 2017</a:t>
            </a:r>
          </a:p>
          <a:p>
            <a:pPr algn="ctr"/>
            <a:r>
              <a:rPr lang="en-GB" sz="1100" b="1" dirty="0"/>
              <a:t>(EXPRESSED IN NEW TAIWAN DOLLARS)</a:t>
            </a:r>
          </a:p>
        </p:txBody>
      </p:sp>
    </p:spTree>
    <p:extLst>
      <p:ext uri="{BB962C8B-B14F-4D97-AF65-F5344CB8AC3E}">
        <p14:creationId xmlns:p14="http://schemas.microsoft.com/office/powerpoint/2010/main" val="3971158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53DE2-A12C-4ABE-BDD1-60195F89BE79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2051" name="標題 1"/>
          <p:cNvSpPr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BBD2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zh-TW" sz="2800" b="1" dirty="0">
                <a:solidFill>
                  <a:srgbClr val="002060"/>
                </a:solidFill>
                <a:latin typeface="Arial Narrow" pitchFamily="34" charset="0"/>
              </a:rPr>
              <a:t>FRANCE TAIWAN CHAMBER OF COMMERCE AND INDUSTRY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625"/>
            <a:ext cx="1151461" cy="1059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572" y="1618967"/>
            <a:ext cx="6686854" cy="47608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63147"/>
            <a:ext cx="91439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STATEMENTS OF ACTIVITES AND FUND BALANCES</a:t>
            </a:r>
          </a:p>
          <a:p>
            <a:pPr algn="ctr"/>
            <a:r>
              <a:rPr lang="en-GB" sz="1100" b="1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FOR THE YEARS ENDED DECEMBER 31, 2018 AND 2017</a:t>
            </a:r>
          </a:p>
          <a:p>
            <a:pPr algn="ctr"/>
            <a:r>
              <a:rPr lang="en-GB" sz="1100" b="1" dirty="0"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(EXPRESSED IN NEW TAIWAN DOLLARS)</a:t>
            </a:r>
          </a:p>
        </p:txBody>
      </p:sp>
    </p:spTree>
    <p:extLst>
      <p:ext uri="{BB962C8B-B14F-4D97-AF65-F5344CB8AC3E}">
        <p14:creationId xmlns:p14="http://schemas.microsoft.com/office/powerpoint/2010/main" val="2093747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53DE2-A12C-4ABE-BDD1-60195F89BE79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2051" name="標題 1"/>
          <p:cNvSpPr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BBD2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zh-TW" sz="2800" b="1" dirty="0">
                <a:solidFill>
                  <a:srgbClr val="002060"/>
                </a:solidFill>
                <a:latin typeface="Arial Narrow" pitchFamily="34" charset="0"/>
              </a:rPr>
              <a:t>FRANCE TAIWAN CHAMBER OF COMMERCE AND INDUSTRY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625"/>
            <a:ext cx="1151461" cy="1059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3167" y="1374829"/>
            <a:ext cx="5257154" cy="49971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44520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STATEMENTS OF CASH FLOWS</a:t>
            </a:r>
          </a:p>
          <a:p>
            <a:pPr algn="ctr"/>
            <a:r>
              <a:rPr lang="en-US" sz="1100" b="1" dirty="0"/>
              <a:t>FOR THE YEARS ENDED DECEMBER 31, 2018 AND 2017</a:t>
            </a:r>
          </a:p>
          <a:p>
            <a:pPr algn="ctr"/>
            <a:r>
              <a:rPr lang="en-US" sz="1100" b="1" dirty="0"/>
              <a:t> (EXPRESSED IN NEW TAIWAN DOLLARS)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727734" y="5422630"/>
            <a:ext cx="2416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The financial statement for the year ended the December, 31st 2018</a:t>
            </a:r>
          </a:p>
          <a:p>
            <a:r>
              <a:rPr lang="en-US" sz="800" dirty="0">
                <a:latin typeface="Arial Narrow" panose="020B0606020202030204" pitchFamily="34" charset="0"/>
              </a:rPr>
              <a:t>They have been audited by JYH HER CPAS</a:t>
            </a:r>
          </a:p>
          <a:p>
            <a:r>
              <a:rPr lang="en-US" sz="800" dirty="0">
                <a:latin typeface="Arial Narrow" panose="020B0606020202030204" pitchFamily="34" charset="0"/>
              </a:rPr>
              <a:t>Members can request a copy of the Auditor's Report by contacting Mathilde LIAO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 Narrow" panose="020B0606020202030204" pitchFamily="34" charset="0"/>
              </a:rPr>
              <a:t>At 02-2721 7599 ext.33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 Narrow" panose="020B0606020202030204" pitchFamily="34" charset="0"/>
              </a:rPr>
              <a:t>By sending an email to admin@ccift.org.tw</a:t>
            </a:r>
          </a:p>
        </p:txBody>
      </p:sp>
    </p:spTree>
    <p:extLst>
      <p:ext uri="{BB962C8B-B14F-4D97-AF65-F5344CB8AC3E}">
        <p14:creationId xmlns:p14="http://schemas.microsoft.com/office/powerpoint/2010/main" val="2387067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53DE2-A12C-4ABE-BDD1-60195F89BE7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標題 1"/>
          <p:cNvSpPr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BBD2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REVENUES	+10%   TWD17.71m </a:t>
            </a:r>
            <a:r>
              <a:rPr kumimoji="0" lang="fr-FR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(</a:t>
            </a:r>
            <a:r>
              <a:rPr kumimoji="0" lang="fr-FR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FY2017: TWD16.1m)</a:t>
            </a:r>
          </a:p>
        </p:txBody>
      </p:sp>
      <p:pic>
        <p:nvPicPr>
          <p:cNvPr id="5" name="Picture 4" descr="Square logo 300d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5458" y="5791200"/>
            <a:ext cx="1202342" cy="979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63" y="2266248"/>
            <a:ext cx="62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8392" y="3429000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9032" y="4142362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6751" y="2831625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5588000"/>
            <a:ext cx="715020" cy="71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60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53DE2-A12C-4ABE-BDD1-60195F89BE7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標題 1"/>
          <p:cNvSpPr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BBD2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REVENUES	+10%   TWD17.71m </a:t>
            </a:r>
            <a:r>
              <a:rPr kumimoji="0" lang="fr-FR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(</a:t>
            </a:r>
            <a:r>
              <a:rPr kumimoji="0" lang="fr-FR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FY2017: TWD16.1m)</a:t>
            </a:r>
          </a:p>
        </p:txBody>
      </p:sp>
      <p:pic>
        <p:nvPicPr>
          <p:cNvPr id="5" name="Picture 4" descr="Square logo 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5458" y="5791200"/>
            <a:ext cx="1202342" cy="979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63" y="2266248"/>
            <a:ext cx="62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8392" y="3429000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9032" y="4142362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6751" y="2831625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90500" y="1473200"/>
          <a:ext cx="8610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FY2018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A6A6A6"/>
                          </a:solidFill>
                        </a:rPr>
                        <a:t>FY2017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US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MEMBERSHIP</a:t>
                      </a:r>
                    </a:p>
                    <a:p>
                      <a:endParaRPr lang="en-US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23%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TWD</a:t>
                      </a:r>
                      <a:r>
                        <a:rPr lang="en-US" sz="2000" b="1" dirty="0"/>
                        <a:t>4.0m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A6A6A6"/>
                          </a:solidFill>
                        </a:rPr>
                        <a:t>TWD</a:t>
                      </a:r>
                      <a:r>
                        <a:rPr lang="en-US" sz="1800" b="0" dirty="0">
                          <a:solidFill>
                            <a:srgbClr val="A6A6A6"/>
                          </a:solidFill>
                        </a:rPr>
                        <a:t>3.7m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US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BUSINESS CENTER</a:t>
                      </a:r>
                      <a:endParaRPr lang="en-US" sz="20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en-US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32%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TWD5.6</a:t>
                      </a:r>
                      <a:r>
                        <a:rPr lang="en-US" sz="2000" b="1" dirty="0"/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A6A6A6"/>
                          </a:solidFill>
                        </a:rPr>
                        <a:t>TWD</a:t>
                      </a:r>
                      <a:r>
                        <a:rPr lang="en-US" sz="1800" b="0" dirty="0">
                          <a:solidFill>
                            <a:srgbClr val="A6A6A6"/>
                          </a:solidFill>
                        </a:rPr>
                        <a:t>5.3m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US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ENTERPRISE SUPPORT</a:t>
                      </a:r>
                    </a:p>
                    <a:p>
                      <a:endParaRPr lang="en-US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15%</a:t>
                      </a:r>
                      <a:endParaRPr lang="en-US" sz="1600" b="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/>
                        <a:t>TWD2.7</a:t>
                      </a:r>
                      <a:r>
                        <a:rPr lang="en-US" sz="2000" b="1"/>
                        <a:t>m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A6A6A6"/>
                          </a:solidFill>
                        </a:rPr>
                        <a:t>TWD</a:t>
                      </a:r>
                      <a:r>
                        <a:rPr lang="en-US" sz="1800" b="0" dirty="0">
                          <a:solidFill>
                            <a:srgbClr val="A6A6A6"/>
                          </a:solidFill>
                        </a:rPr>
                        <a:t>2.9m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US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EVENTS</a:t>
                      </a:r>
                    </a:p>
                    <a:p>
                      <a:endParaRPr lang="en-US" sz="2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200" b="1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TWD5.4</a:t>
                      </a:r>
                      <a:r>
                        <a:rPr lang="en-US" sz="2000" b="1" dirty="0"/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A6A6A6"/>
                          </a:solidFill>
                        </a:rPr>
                        <a:t>TWD</a:t>
                      </a:r>
                      <a:r>
                        <a:rPr lang="en-US" sz="1800" b="0" dirty="0">
                          <a:solidFill>
                            <a:srgbClr val="A6A6A6"/>
                          </a:solidFill>
                        </a:rPr>
                        <a:t>4.1m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457200" y="2209800"/>
            <a:ext cx="304800" cy="304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200" y="3200400"/>
            <a:ext cx="304800" cy="304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7200" y="4267200"/>
            <a:ext cx="304800" cy="304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7200" y="5257800"/>
            <a:ext cx="304800" cy="3048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44008" y="1916832"/>
            <a:ext cx="864096" cy="720080"/>
            <a:chOff x="4572000" y="1916832"/>
            <a:chExt cx="864096" cy="720080"/>
          </a:xfrm>
        </p:grpSpPr>
        <p:sp>
          <p:nvSpPr>
            <p:cNvPr id="13" name="Down Arrow 12"/>
            <p:cNvSpPr/>
            <p:nvPr/>
          </p:nvSpPr>
          <p:spPr>
            <a:xfrm flipV="1">
              <a:off x="4572000" y="1916832"/>
              <a:ext cx="864096" cy="720080"/>
            </a:xfrm>
            <a:prstGeom prst="downArrow">
              <a:avLst>
                <a:gd name="adj1" fmla="val 66167"/>
                <a:gd name="adj2" fmla="val 50000"/>
              </a:avLst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92435" y="2204864"/>
              <a:ext cx="6293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+6%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44008" y="2924944"/>
            <a:ext cx="864096" cy="720080"/>
            <a:chOff x="4572000" y="1916832"/>
            <a:chExt cx="864096" cy="720080"/>
          </a:xfrm>
        </p:grpSpPr>
        <p:sp>
          <p:nvSpPr>
            <p:cNvPr id="21" name="Down Arrow 20"/>
            <p:cNvSpPr/>
            <p:nvPr/>
          </p:nvSpPr>
          <p:spPr>
            <a:xfrm flipV="1">
              <a:off x="4572000" y="1916832"/>
              <a:ext cx="864096" cy="720080"/>
            </a:xfrm>
            <a:prstGeom prst="downArrow">
              <a:avLst>
                <a:gd name="adj1" fmla="val 66167"/>
                <a:gd name="adj2" fmla="val 50000"/>
              </a:avLst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92435" y="2204864"/>
              <a:ext cx="6293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+6%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44008" y="4869160"/>
            <a:ext cx="864096" cy="720080"/>
            <a:chOff x="4572000" y="1916832"/>
            <a:chExt cx="864096" cy="720080"/>
          </a:xfrm>
        </p:grpSpPr>
        <p:sp>
          <p:nvSpPr>
            <p:cNvPr id="25" name="Down Arrow 24"/>
            <p:cNvSpPr/>
            <p:nvPr/>
          </p:nvSpPr>
          <p:spPr>
            <a:xfrm flipV="1">
              <a:off x="4572000" y="1916832"/>
              <a:ext cx="864096" cy="720080"/>
            </a:xfrm>
            <a:prstGeom prst="downArrow">
              <a:avLst>
                <a:gd name="adj1" fmla="val 66167"/>
                <a:gd name="adj2" fmla="val 50000"/>
              </a:avLst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27438" y="2204864"/>
              <a:ext cx="7593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+30%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5857" y="3933056"/>
            <a:ext cx="860398" cy="720080"/>
            <a:chOff x="4716016" y="3933056"/>
            <a:chExt cx="860398" cy="720080"/>
          </a:xfrm>
        </p:grpSpPr>
        <p:sp>
          <p:nvSpPr>
            <p:cNvPr id="6" name="Down Arrow 5"/>
            <p:cNvSpPr/>
            <p:nvPr/>
          </p:nvSpPr>
          <p:spPr>
            <a:xfrm>
              <a:off x="4716016" y="3933056"/>
              <a:ext cx="860398" cy="720080"/>
            </a:xfrm>
            <a:prstGeom prst="downArrow">
              <a:avLst>
                <a:gd name="adj1" fmla="val 60333"/>
                <a:gd name="adj2" fmla="val 50000"/>
              </a:avLst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61059" y="3933056"/>
              <a:ext cx="5801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-7%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988840"/>
            <a:ext cx="720080" cy="792088"/>
          </a:xfrm>
          <a:prstGeom prst="rect">
            <a:avLst/>
          </a:prstGeom>
          <a:ln>
            <a:solidFill>
              <a:srgbClr val="A6A6A6"/>
            </a:solidFill>
          </a:ln>
        </p:spPr>
      </p:pic>
      <p:sp>
        <p:nvSpPr>
          <p:cNvPr id="31" name="Oval 30"/>
          <p:cNvSpPr/>
          <p:nvPr/>
        </p:nvSpPr>
        <p:spPr>
          <a:xfrm>
            <a:off x="3563888" y="2132856"/>
            <a:ext cx="504056" cy="50405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563888" y="3140968"/>
            <a:ext cx="504056" cy="50405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563888" y="4149080"/>
            <a:ext cx="504056" cy="50405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563888" y="5157192"/>
            <a:ext cx="504056" cy="50405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50" name="Group 2049"/>
          <p:cNvGrpSpPr/>
          <p:nvPr/>
        </p:nvGrpSpPr>
        <p:grpSpPr>
          <a:xfrm>
            <a:off x="107504" y="5013176"/>
            <a:ext cx="720079" cy="792088"/>
            <a:chOff x="107504" y="5013176"/>
            <a:chExt cx="720079" cy="79208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504" y="5013176"/>
              <a:ext cx="720079" cy="792088"/>
            </a:xfrm>
            <a:prstGeom prst="rect">
              <a:avLst/>
            </a:prstGeom>
            <a:ln>
              <a:solidFill>
                <a:srgbClr val="A6A6A6"/>
              </a:solidFill>
            </a:ln>
          </p:spPr>
        </p:pic>
        <p:sp>
          <p:nvSpPr>
            <p:cNvPr id="2048" name="Rectangle 2047"/>
            <p:cNvSpPr/>
            <p:nvPr/>
          </p:nvSpPr>
          <p:spPr>
            <a:xfrm>
              <a:off x="251520" y="5733256"/>
              <a:ext cx="43204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107504" y="4005064"/>
            <a:ext cx="720080" cy="792088"/>
            <a:chOff x="107504" y="4005064"/>
            <a:chExt cx="720080" cy="79208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04" y="4005064"/>
              <a:ext cx="720080" cy="792088"/>
            </a:xfrm>
            <a:prstGeom prst="rect">
              <a:avLst/>
            </a:prstGeom>
            <a:ln>
              <a:solidFill>
                <a:srgbClr val="A6A6A6"/>
              </a:solidFill>
            </a:ln>
          </p:spPr>
        </p:pic>
        <p:sp>
          <p:nvSpPr>
            <p:cNvPr id="37" name="Rectangle 36"/>
            <p:cNvSpPr/>
            <p:nvPr/>
          </p:nvSpPr>
          <p:spPr>
            <a:xfrm>
              <a:off x="251520" y="4581128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107504" y="2996952"/>
            <a:ext cx="720080" cy="792088"/>
            <a:chOff x="107504" y="2996952"/>
            <a:chExt cx="720080" cy="7920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04" y="2996952"/>
              <a:ext cx="720080" cy="792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8" name="Rectangle 37"/>
            <p:cNvSpPr/>
            <p:nvPr/>
          </p:nvSpPr>
          <p:spPr>
            <a:xfrm>
              <a:off x="179512" y="3573016"/>
              <a:ext cx="57606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5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53DE2-A12C-4ABE-BDD1-60195F89BE7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標題 1"/>
          <p:cNvSpPr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BBD2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COSTS &amp; EXPENSES  +9.5%   TWD17.46m </a:t>
            </a:r>
            <a:r>
              <a:rPr kumimoji="0" lang="fr-FR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(FY2017: TWD15.53m)</a:t>
            </a:r>
          </a:p>
        </p:txBody>
      </p:sp>
      <p:pic>
        <p:nvPicPr>
          <p:cNvPr id="5" name="Picture 4" descr="Square logo 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5458" y="5791200"/>
            <a:ext cx="1202342" cy="979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63" y="2266248"/>
            <a:ext cx="62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8392" y="3429000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9032" y="4142362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6751" y="2831625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5625189"/>
            <a:ext cx="75953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5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53DE2-A12C-4ABE-BDD1-60195F89BE7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4" descr="Square logo 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5458" y="5791200"/>
            <a:ext cx="1202342" cy="979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63" y="2266248"/>
            <a:ext cx="62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8392" y="3429000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9032" y="4142362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6751" y="2831625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19" name="標題 1"/>
          <p:cNvSpPr>
            <a:spLocks/>
          </p:cNvSpPr>
          <p:nvPr/>
        </p:nvSpPr>
        <p:spPr bwMode="auto">
          <a:xfrm>
            <a:off x="0" y="4990"/>
            <a:ext cx="9144000" cy="714375"/>
          </a:xfrm>
          <a:prstGeom prst="rect">
            <a:avLst/>
          </a:prstGeom>
          <a:solidFill>
            <a:srgbClr val="FBBD2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COSTS &amp; EXPENSES  +9.5%   TWD17.46m </a:t>
            </a:r>
            <a:r>
              <a:rPr kumimoji="0" lang="fr-FR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(FY2017: TWD15.53m)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75502081-D8A9-4D38-82AB-709E5AB6B9F3}"/>
              </a:ext>
            </a:extLst>
          </p:cNvPr>
          <p:cNvSpPr>
            <a:spLocks/>
          </p:cNvSpPr>
          <p:nvPr/>
        </p:nvSpPr>
        <p:spPr bwMode="auto">
          <a:xfrm>
            <a:off x="1524000" y="5628042"/>
            <a:ext cx="626469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Costs</a:t>
            </a:r>
            <a:r>
              <a:rPr kumimoji="0" lang="fr-FR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&amp; </a:t>
            </a:r>
            <a:r>
              <a:rPr kumimoji="0" lang="fr-FR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Expenses</a:t>
            </a:r>
            <a:r>
              <a:rPr kumimoji="0" lang="fr-FR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r>
              <a:rPr kumimoji="0" lang="fr-FR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under</a:t>
            </a:r>
            <a:r>
              <a:rPr kumimoji="0" lang="fr-FR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control</a:t>
            </a:r>
            <a:endParaRPr kumimoji="0" lang="fr-FR" altLang="zh-TW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56D735C-6C1E-4996-9193-4003ABAB00B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2204864"/>
          <a:ext cx="57961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7EE4EFD-038C-4CA9-B980-AD66CCA597F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32422" y="920489"/>
          <a:ext cx="3876082" cy="316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75FB189F-2F2E-49AE-AFA5-783A4D8325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76056" y="3429000"/>
            <a:ext cx="1368152" cy="576064"/>
          </a:xfrm>
          <a:prstGeom prst="curvedConnector3">
            <a:avLst>
              <a:gd name="adj1" fmla="val 50000"/>
            </a:avLst>
          </a:prstGeom>
          <a:ln>
            <a:solidFill>
              <a:srgbClr val="31859C"/>
            </a:solidFill>
            <a:prstDash val="sysDot"/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04048" y="2780928"/>
            <a:ext cx="0" cy="2376264"/>
          </a:xfrm>
          <a:prstGeom prst="line">
            <a:avLst/>
          </a:prstGeom>
          <a:ln w="6350" cmpd="sng">
            <a:solidFill>
              <a:schemeClr val="accent5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5625189"/>
            <a:ext cx="75953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8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53DE2-A12C-4ABE-BDD1-60195F89BE7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標題 1"/>
          <p:cNvSpPr>
            <a:spLocks/>
          </p:cNvSpPr>
          <p:nvPr/>
        </p:nvSpPr>
        <p:spPr bwMode="auto">
          <a:xfrm>
            <a:off x="0" y="-8293"/>
            <a:ext cx="9144000" cy="714375"/>
          </a:xfrm>
          <a:prstGeom prst="rect">
            <a:avLst/>
          </a:prstGeom>
          <a:solidFill>
            <a:srgbClr val="FBBD2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NET INCOME  +69 %   TWD387,785 </a:t>
            </a:r>
            <a:r>
              <a:rPr kumimoji="0" lang="fr-FR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(FY2017: TWD229,141) </a:t>
            </a:r>
          </a:p>
        </p:txBody>
      </p:sp>
      <p:pic>
        <p:nvPicPr>
          <p:cNvPr id="5" name="Picture 4" descr="Square logo 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5458" y="5791200"/>
            <a:ext cx="1202342" cy="979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63" y="2266248"/>
            <a:ext cx="62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8392" y="3429000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9032" y="4142362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6751" y="2831625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1115616" y="1402348"/>
          <a:ext cx="6864424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標題 1">
            <a:extLst>
              <a:ext uri="{FF2B5EF4-FFF2-40B4-BE49-F238E27FC236}">
                <a16:creationId xmlns:a16="http://schemas.microsoft.com/office/drawing/2014/main" id="{1FA6F5B0-2698-4DE3-9897-4A2A8B7DD7FF}"/>
              </a:ext>
            </a:extLst>
          </p:cNvPr>
          <p:cNvSpPr>
            <a:spLocks/>
          </p:cNvSpPr>
          <p:nvPr/>
        </p:nvSpPr>
        <p:spPr bwMode="auto">
          <a:xfrm>
            <a:off x="1524000" y="5650974"/>
            <a:ext cx="626469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healthy</a:t>
            </a:r>
            <a:r>
              <a:rPr kumimoji="0" lang="fr-FR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Net </a:t>
            </a:r>
            <a:r>
              <a:rPr kumimoji="0" lang="fr-FR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Income</a:t>
            </a:r>
            <a:r>
              <a:rPr kumimoji="0" lang="fr-FR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</a:t>
            </a:r>
            <a:endParaRPr kumimoji="0" lang="fr-FR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5661193"/>
            <a:ext cx="693936" cy="69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35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53DE2-A12C-4ABE-BDD1-60195F89BE7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標題 1"/>
          <p:cNvSpPr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BBD2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CASH POSITION  TWD4.10m  </a:t>
            </a:r>
            <a:r>
              <a:rPr kumimoji="0" lang="fr-FR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(FY2017: TWD4.54)</a:t>
            </a:r>
          </a:p>
        </p:txBody>
      </p:sp>
      <p:pic>
        <p:nvPicPr>
          <p:cNvPr id="5" name="Picture 4" descr="Square logo 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5458" y="5791200"/>
            <a:ext cx="1202342" cy="979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63" y="2266248"/>
            <a:ext cx="62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8392" y="3429000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9032" y="4142362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6751" y="2831625"/>
            <a:ext cx="60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25634" y="228255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TWD4,101,162</a:t>
            </a:r>
          </a:p>
        </p:txBody>
      </p:sp>
      <p:sp>
        <p:nvSpPr>
          <p:cNvPr id="13" name="Oval 12"/>
          <p:cNvSpPr/>
          <p:nvPr/>
        </p:nvSpPr>
        <p:spPr>
          <a:xfrm>
            <a:off x="7160096" y="2575684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34599" y="2780928"/>
            <a:ext cx="5486400" cy="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標題 1">
            <a:extLst>
              <a:ext uri="{FF2B5EF4-FFF2-40B4-BE49-F238E27FC236}">
                <a16:creationId xmlns:a16="http://schemas.microsoft.com/office/drawing/2014/main" id="{2AEA9DD8-75D1-4EF6-9C4E-6A48FF39AE77}"/>
              </a:ext>
            </a:extLst>
          </p:cNvPr>
          <p:cNvSpPr>
            <a:spLocks/>
          </p:cNvSpPr>
          <p:nvPr/>
        </p:nvSpPr>
        <p:spPr bwMode="auto">
          <a:xfrm>
            <a:off x="1524000" y="5628042"/>
            <a:ext cx="626469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TW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robust</a:t>
            </a:r>
            <a:r>
              <a:rPr kumimoji="0" lang="fr-FR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 Cash Position</a:t>
            </a:r>
            <a:endParaRPr kumimoji="0" lang="fr-FR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5625189"/>
            <a:ext cx="72329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54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453DE2-A12C-4ABE-BDD1-60195F89BE7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標題 1"/>
          <p:cNvSpPr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BBD2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STABLE FINANCIAL SITUATION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03648" y="1628800"/>
          <a:ext cx="6858000" cy="3657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net income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at its highest </a:t>
                      </a:r>
                      <a:r>
                        <a:rPr lang="en-US" sz="2400" dirty="0"/>
                        <a:t>level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 debt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no public subsidies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strong liquidity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current</a:t>
                      </a:r>
                      <a:r>
                        <a:rPr lang="en-US" sz="2400" baseline="0" dirty="0"/>
                        <a:t> ratio at 1.4</a:t>
                      </a:r>
                      <a:endParaRPr lang="en-US" sz="2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good profitability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gross profit margin at 71%</a:t>
                      </a:r>
                    </a:p>
                  </a:txBody>
                  <a:tcP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excellent cash position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TWD4.1m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7" descr="Square logo 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5458" y="5791200"/>
            <a:ext cx="1202342" cy="979273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49546F82-0368-427E-A8C4-DB6A14F42A0D}"/>
              </a:ext>
            </a:extLst>
          </p:cNvPr>
          <p:cNvSpPr>
            <a:spLocks/>
          </p:cNvSpPr>
          <p:nvPr/>
        </p:nvSpPr>
        <p:spPr bwMode="auto">
          <a:xfrm>
            <a:off x="1475656" y="5718741"/>
            <a:ext cx="626469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28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Great position to navigate the future!</a:t>
            </a:r>
            <a:endParaRPr kumimoji="0" lang="en-GB" altLang="zh-TW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5685862"/>
            <a:ext cx="736228" cy="7801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7624" y="6381328"/>
            <a:ext cx="864096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7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330993" y="670739"/>
            <a:ext cx="6813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Bodoni MT Condensed" panose="02070606080606020203" pitchFamily="18" charset="0"/>
              </a:rPr>
              <a:t>General Assembly Agenda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627784" y="1714877"/>
            <a:ext cx="309634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  <a:latin typeface="Bodoni MT" panose="02070603080606020203" pitchFamily="18" charset="0"/>
              </a:rPr>
              <a:t>18:00 - 18:30</a:t>
            </a:r>
          </a:p>
          <a:p>
            <a:r>
              <a:rPr lang="fr-FR" sz="1450" dirty="0">
                <a:latin typeface="Arial Narrow" panose="020B0606020202030204" pitchFamily="34" charset="0"/>
              </a:rPr>
              <a:t>Reception</a:t>
            </a:r>
            <a:r>
              <a:rPr lang="fr-FR" sz="1450" dirty="0"/>
              <a:t/>
            </a:r>
            <a:br>
              <a:rPr lang="fr-FR" sz="1450" dirty="0"/>
            </a:br>
            <a:endParaRPr lang="fr-FR" sz="1450" dirty="0"/>
          </a:p>
          <a:p>
            <a:r>
              <a:rPr lang="fr-FR" sz="1600" b="1" dirty="0">
                <a:solidFill>
                  <a:srgbClr val="002060"/>
                </a:solidFill>
                <a:latin typeface="Bodoni MT" panose="02070603080606020203" pitchFamily="18" charset="0"/>
              </a:rPr>
              <a:t>18:30 - 18:35</a:t>
            </a:r>
          </a:p>
          <a:p>
            <a:r>
              <a:rPr lang="en-US" sz="1450" dirty="0">
                <a:latin typeface="Arial Narrow" panose="020B0606020202030204" pitchFamily="34" charset="0"/>
              </a:rPr>
              <a:t>Welcome Remark by Chairman of the CCIFT, Mr. </a:t>
            </a:r>
            <a:r>
              <a:rPr lang="en-US" sz="1450" b="1" dirty="0">
                <a:latin typeface="Arial Narrow" panose="020B0606020202030204" pitchFamily="34" charset="0"/>
              </a:rPr>
              <a:t>Tudor PASCU</a:t>
            </a:r>
          </a:p>
          <a:p>
            <a:endParaRPr lang="en-US" sz="14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Bodoni MT" panose="02070603080606020203" pitchFamily="18" charset="0"/>
              </a:rPr>
              <a:t>18:35 - 18:40</a:t>
            </a:r>
          </a:p>
          <a:p>
            <a:r>
              <a:rPr lang="en-US" sz="1450" dirty="0">
                <a:latin typeface="Arial Narrow" panose="020B0606020202030204" pitchFamily="34" charset="0"/>
              </a:rPr>
              <a:t>Address by Mr. </a:t>
            </a:r>
            <a:r>
              <a:rPr lang="en-US" sz="1450" b="1" dirty="0" err="1">
                <a:latin typeface="Arial Narrow" panose="020B0606020202030204" pitchFamily="34" charset="0"/>
              </a:rPr>
              <a:t>Benoît</a:t>
            </a:r>
            <a:r>
              <a:rPr lang="en-US" sz="1450" b="1" dirty="0">
                <a:latin typeface="Arial Narrow" panose="020B0606020202030204" pitchFamily="34" charset="0"/>
              </a:rPr>
              <a:t> GUIDEE</a:t>
            </a:r>
            <a:r>
              <a:rPr lang="en-US" sz="1450" dirty="0">
                <a:latin typeface="Arial Narrow" panose="020B0606020202030204" pitchFamily="34" charset="0"/>
              </a:rPr>
              <a:t>, Director of the French Office in Taipei</a:t>
            </a:r>
            <a:r>
              <a:rPr lang="en-US" sz="1450" dirty="0"/>
              <a:t/>
            </a:r>
            <a:br>
              <a:rPr lang="en-US" sz="1450" dirty="0"/>
            </a:br>
            <a:endParaRPr lang="fr-FR" sz="1450" dirty="0"/>
          </a:p>
          <a:p>
            <a:r>
              <a:rPr lang="fr-FR" sz="1600" b="1" dirty="0">
                <a:solidFill>
                  <a:srgbClr val="002060"/>
                </a:solidFill>
                <a:latin typeface="Bodoni MT" panose="02070603080606020203" pitchFamily="18" charset="0"/>
              </a:rPr>
              <a:t>18:40 – 18:50</a:t>
            </a:r>
          </a:p>
          <a:p>
            <a:r>
              <a:rPr lang="en-US" sz="1450" dirty="0">
                <a:latin typeface="Arial Narrow" panose="020B0606020202030204" pitchFamily="34" charset="0"/>
              </a:rPr>
              <a:t>Economic updates given by Mr. </a:t>
            </a:r>
            <a:r>
              <a:rPr lang="en-US" sz="1450" b="1" dirty="0">
                <a:latin typeface="Arial Narrow" panose="020B0606020202030204" pitchFamily="34" charset="0"/>
              </a:rPr>
              <a:t>Alain BERDER</a:t>
            </a:r>
            <a:r>
              <a:rPr lang="en-US" sz="1450" dirty="0">
                <a:latin typeface="Arial Narrow" panose="020B0606020202030204" pitchFamily="34" charset="0"/>
              </a:rPr>
              <a:t>, Head of Economic Department of French Office in Taipei</a:t>
            </a:r>
            <a:br>
              <a:rPr lang="en-US" sz="1450" dirty="0">
                <a:latin typeface="Arial Narrow" panose="020B0606020202030204" pitchFamily="34" charset="0"/>
              </a:rPr>
            </a:br>
            <a:endParaRPr lang="en-US" sz="1450" dirty="0">
              <a:latin typeface="Arial Narrow" panose="020B0606020202030204" pitchFamily="34" charset="0"/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Bodoni MT" panose="02070603080606020203" pitchFamily="18" charset="0"/>
              </a:rPr>
              <a:t>18:50 - 19:10</a:t>
            </a:r>
          </a:p>
          <a:p>
            <a:r>
              <a:rPr lang="en-US" sz="1450" dirty="0">
                <a:latin typeface="Arial Narrow" panose="020B0606020202030204" pitchFamily="34" charset="0"/>
              </a:rPr>
              <a:t>Annual Report Presentation by Mr. </a:t>
            </a:r>
            <a:r>
              <a:rPr lang="en-US" sz="1450" b="1" dirty="0">
                <a:latin typeface="Arial Narrow" panose="020B0606020202030204" pitchFamily="34" charset="0"/>
              </a:rPr>
              <a:t>Stéphane PEDEN</a:t>
            </a:r>
            <a:r>
              <a:rPr lang="en-US" sz="1450" dirty="0">
                <a:latin typeface="Arial Narrow" panose="020B0606020202030204" pitchFamily="34" charset="0"/>
              </a:rPr>
              <a:t>, CCIFT General Manager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724128" y="1718131"/>
            <a:ext cx="34198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  <a:latin typeface="Bodoni MT" panose="02070603080606020203" pitchFamily="18" charset="0"/>
              </a:rPr>
              <a:t>19:10 - 19:20</a:t>
            </a:r>
          </a:p>
          <a:p>
            <a:r>
              <a:rPr lang="en-US" sz="1450" dirty="0">
                <a:latin typeface="Arial Narrow" panose="020B0606020202030204" pitchFamily="34" charset="0"/>
              </a:rPr>
              <a:t>Financial Report by Mr.</a:t>
            </a:r>
            <a:r>
              <a:rPr lang="en-US" sz="1450" b="1" dirty="0">
                <a:latin typeface="Arial Narrow" panose="020B0606020202030204" pitchFamily="34" charset="0"/>
              </a:rPr>
              <a:t> </a:t>
            </a:r>
            <a:r>
              <a:rPr lang="en-US" sz="1450" b="1" dirty="0" err="1">
                <a:latin typeface="Arial Narrow" panose="020B0606020202030204" pitchFamily="34" charset="0"/>
              </a:rPr>
              <a:t>Joël</a:t>
            </a:r>
            <a:r>
              <a:rPr lang="en-US" sz="1450" b="1" dirty="0">
                <a:latin typeface="Arial Narrow" panose="020B0606020202030204" pitchFamily="34" charset="0"/>
              </a:rPr>
              <a:t> CICERON </a:t>
            </a:r>
            <a:r>
              <a:rPr lang="en-US" sz="1450" dirty="0">
                <a:latin typeface="Arial Narrow" panose="020B0606020202030204" pitchFamily="34" charset="0"/>
              </a:rPr>
              <a:t>in the name of Mr. </a:t>
            </a:r>
            <a:r>
              <a:rPr lang="en-US" sz="1450" b="1" dirty="0">
                <a:latin typeface="Arial Narrow" panose="020B0606020202030204" pitchFamily="34" charset="0"/>
              </a:rPr>
              <a:t>Christophe MARION</a:t>
            </a:r>
          </a:p>
          <a:p>
            <a:endParaRPr lang="fr-FR" sz="145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Bodoni MT" panose="02070603080606020203" pitchFamily="18" charset="0"/>
              </a:rPr>
              <a:t>19:20 - 19:25</a:t>
            </a:r>
          </a:p>
          <a:p>
            <a:r>
              <a:rPr lang="en-US" sz="1450" dirty="0">
                <a:latin typeface="Arial Narrow" panose="020B0606020202030204" pitchFamily="34" charset="0"/>
              </a:rPr>
              <a:t>Address by Mr. </a:t>
            </a:r>
            <a:r>
              <a:rPr lang="en-US" sz="1450" b="1" dirty="0">
                <a:latin typeface="Arial Narrow" panose="020B0606020202030204" pitchFamily="34" charset="0"/>
              </a:rPr>
              <a:t>Christian LAUDET</a:t>
            </a:r>
            <a:r>
              <a:rPr lang="en-US" sz="1450" dirty="0">
                <a:latin typeface="Arial Narrow" panose="020B0606020202030204" pitchFamily="34" charset="0"/>
              </a:rPr>
              <a:t>, CCIFT Supervisor</a:t>
            </a:r>
          </a:p>
          <a:p>
            <a:endParaRPr lang="fr-FR" sz="145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Bodoni MT" panose="02070603080606020203" pitchFamily="18" charset="0"/>
              </a:rPr>
              <a:t>19:25 - </a:t>
            </a:r>
            <a:r>
              <a:rPr lang="fr-FR" sz="1600" b="1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19:35</a:t>
            </a:r>
            <a:r>
              <a:rPr lang="fr-FR" sz="145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sz="145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450" dirty="0">
                <a:latin typeface="Arial Narrow" panose="020B0606020202030204" pitchFamily="34" charset="0"/>
              </a:rPr>
              <a:t>Questions and Answers</a:t>
            </a:r>
          </a:p>
          <a:p>
            <a:endParaRPr lang="en-US" sz="1450" dirty="0"/>
          </a:p>
          <a:p>
            <a:r>
              <a:rPr lang="fr-FR" sz="1600" b="1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19:35 </a:t>
            </a:r>
            <a:r>
              <a:rPr lang="fr-FR" sz="1600" b="1" dirty="0">
                <a:solidFill>
                  <a:srgbClr val="002060"/>
                </a:solidFill>
                <a:latin typeface="Bodoni MT" panose="02070603080606020203" pitchFamily="18" charset="0"/>
              </a:rPr>
              <a:t>– 19:50</a:t>
            </a:r>
          </a:p>
          <a:p>
            <a:r>
              <a:rPr lang="en-US" sz="1450" dirty="0">
                <a:latin typeface="Arial Narrow" panose="020B0606020202030204" pitchFamily="34" charset="0"/>
              </a:rPr>
              <a:t>Election of the Members of the Executive Committee &amp; Election of the Supervisor</a:t>
            </a:r>
          </a:p>
          <a:p>
            <a:endParaRPr lang="en-US" sz="1450" dirty="0"/>
          </a:p>
          <a:p>
            <a:r>
              <a:rPr lang="fr-FR" sz="1600" b="1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19:50 </a:t>
            </a:r>
            <a:r>
              <a:rPr lang="fr-FR" sz="1600" b="1" dirty="0">
                <a:solidFill>
                  <a:srgbClr val="002060"/>
                </a:solidFill>
                <a:latin typeface="Bodoni MT" panose="02070603080606020203" pitchFamily="18" charset="0"/>
              </a:rPr>
              <a:t>- 20:30</a:t>
            </a:r>
          </a:p>
          <a:p>
            <a:r>
              <a:rPr lang="en-US" sz="1450" dirty="0">
                <a:latin typeface="Arial Narrow" panose="020B0606020202030204" pitchFamily="34" charset="0"/>
              </a:rPr>
              <a:t>Networking, Buffet Dinner</a:t>
            </a:r>
          </a:p>
          <a:p>
            <a:endParaRPr lang="fr-FR" sz="145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Bodoni MT" panose="02070603080606020203" pitchFamily="18" charset="0"/>
              </a:rPr>
              <a:t>20:30 - 21:30</a:t>
            </a:r>
          </a:p>
          <a:p>
            <a:r>
              <a:rPr lang="en-US" sz="1450" dirty="0">
                <a:latin typeface="Arial Narrow" panose="020B0606020202030204" pitchFamily="34" charset="0"/>
              </a:rPr>
              <a:t>Buffet Dinner and</a:t>
            </a:r>
            <a:br>
              <a:rPr lang="en-US" sz="1450" dirty="0">
                <a:latin typeface="Arial Narrow" panose="020B0606020202030204" pitchFamily="34" charset="0"/>
              </a:rPr>
            </a:br>
            <a:r>
              <a:rPr lang="en-US" sz="1450" dirty="0">
                <a:latin typeface="Arial Narrow" panose="020B0606020202030204" pitchFamily="34" charset="0"/>
              </a:rPr>
              <a:t>Election Results Announcement</a:t>
            </a:r>
            <a:endParaRPr lang="fr-FR" sz="1450" dirty="0">
              <a:latin typeface="Arial Narrow" panose="020B0606020202030204" pitchFamily="34" charset="0"/>
            </a:endParaRPr>
          </a:p>
          <a:p>
            <a:endParaRPr lang="fr-FR" sz="14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0"/>
            <a:ext cx="1151461" cy="105956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53DE2-A12C-4ABE-BDD1-60195F89BE79}" type="slidenum">
              <a:rPr lang="en-US" altLang="zh-CN" smtClean="0"/>
              <a:pPr>
                <a:defRPr/>
              </a:pPr>
              <a:t>40</a:t>
            </a:fld>
            <a:endParaRPr lang="en-US" altLang="zh-CN" dirty="0"/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928938"/>
            <a:ext cx="9144000" cy="6858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fr-FR" altLang="zh-TW" sz="3600" i="1" dirty="0" err="1">
                <a:solidFill>
                  <a:srgbClr val="002060"/>
                </a:solidFill>
                <a:latin typeface="Bodoni MT" panose="02070603080606020203" pitchFamily="18" charset="0"/>
                <a:ea typeface="新細明體" pitchFamily="18" charset="-120"/>
              </a:rPr>
              <a:t>Thank</a:t>
            </a:r>
            <a:r>
              <a:rPr lang="fr-FR" altLang="zh-TW" sz="3600" i="1" dirty="0">
                <a:solidFill>
                  <a:srgbClr val="002060"/>
                </a:solidFill>
                <a:latin typeface="Bodoni MT" panose="02070603080606020203" pitchFamily="18" charset="0"/>
                <a:ea typeface="新細明體" pitchFamily="18" charset="-120"/>
              </a:rPr>
              <a:t> </a:t>
            </a:r>
            <a:r>
              <a:rPr lang="fr-FR" altLang="zh-TW" sz="3600" i="1" dirty="0" err="1">
                <a:solidFill>
                  <a:srgbClr val="002060"/>
                </a:solidFill>
                <a:latin typeface="Bodoni MT" panose="02070603080606020203" pitchFamily="18" charset="0"/>
                <a:ea typeface="新細明體" pitchFamily="18" charset="-120"/>
              </a:rPr>
              <a:t>you</a:t>
            </a:r>
            <a:r>
              <a:rPr lang="fr-FR" altLang="zh-TW" sz="3600" i="1" dirty="0">
                <a:solidFill>
                  <a:srgbClr val="002060"/>
                </a:solidFill>
                <a:latin typeface="Bodoni MT" panose="02070603080606020203" pitchFamily="18" charset="0"/>
                <a:ea typeface="新細明體" pitchFamily="18" charset="-120"/>
              </a:rPr>
              <a:t> for </a:t>
            </a:r>
            <a:r>
              <a:rPr lang="fr-FR" altLang="zh-TW" sz="3600" i="1" dirty="0" err="1">
                <a:solidFill>
                  <a:srgbClr val="002060"/>
                </a:solidFill>
                <a:latin typeface="Bodoni MT" panose="02070603080606020203" pitchFamily="18" charset="0"/>
                <a:ea typeface="新細明體" pitchFamily="18" charset="-120"/>
              </a:rPr>
              <a:t>your</a:t>
            </a:r>
            <a:r>
              <a:rPr lang="fr-FR" altLang="zh-TW" sz="3600" i="1" dirty="0">
                <a:solidFill>
                  <a:srgbClr val="002060"/>
                </a:solidFill>
                <a:latin typeface="Bodoni MT" panose="02070603080606020203" pitchFamily="18" charset="0"/>
                <a:ea typeface="新細明體" pitchFamily="18" charset="-120"/>
              </a:rPr>
              <a:t> attention</a:t>
            </a:r>
          </a:p>
        </p:txBody>
      </p:sp>
      <p:sp>
        <p:nvSpPr>
          <p:cNvPr id="2051" name="標題 1"/>
          <p:cNvSpPr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FBBD2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zh-TW" sz="2800" b="1" dirty="0">
                <a:solidFill>
                  <a:srgbClr val="002060"/>
                </a:solidFill>
                <a:latin typeface="Arial Narrow" pitchFamily="34" charset="0"/>
              </a:rPr>
              <a:t>FRANCE TAIWAN CHAMBER OF COMMERCE AND INDUSTRY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625"/>
            <a:ext cx="1151461" cy="10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14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77244" y="2132856"/>
            <a:ext cx="6768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>
                <a:solidFill>
                  <a:srgbClr val="002060"/>
                </a:solidFill>
                <a:latin typeface="Bodoni MT" panose="02070603080606020203" pitchFamily="18" charset="0"/>
              </a:rPr>
              <a:t>Address by</a:t>
            </a:r>
            <a:br>
              <a:rPr lang="en-GB" sz="3600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GB" sz="3600" dirty="0">
                <a:solidFill>
                  <a:srgbClr val="002060"/>
                </a:solidFill>
                <a:latin typeface="Bodoni MT" panose="02070603080606020203" pitchFamily="18" charset="0"/>
              </a:rPr>
              <a:t>Mr </a:t>
            </a:r>
            <a:r>
              <a:rPr lang="en-GB" sz="3600" b="1" dirty="0">
                <a:solidFill>
                  <a:srgbClr val="FBBD27"/>
                </a:solidFill>
                <a:latin typeface="Bodoni MT" panose="02070603080606020203" pitchFamily="18" charset="0"/>
              </a:rPr>
              <a:t>Christian LAUDET</a:t>
            </a:r>
            <a:r>
              <a:rPr lang="en-GB" sz="3600" dirty="0">
                <a:solidFill>
                  <a:srgbClr val="002060"/>
                </a:solidFill>
                <a:latin typeface="Bodoni MT" panose="02070603080606020203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002060"/>
                </a:solidFill>
                <a:latin typeface="Bodoni MT" panose="02070603080606020203" pitchFamily="18" charset="0"/>
              </a:rPr>
              <a:t>CCIFT Supervisor</a:t>
            </a:r>
            <a:br>
              <a:rPr lang="en-GB" sz="36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endParaRPr lang="en-GB" sz="3600" b="1" dirty="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0"/>
            <a:ext cx="1151461" cy="105956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75756" y="3013502"/>
            <a:ext cx="676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2060"/>
                </a:solidFill>
                <a:latin typeface="Bodoni MT" panose="02070603080606020203" pitchFamily="18" charset="0"/>
              </a:rPr>
              <a:t>Questions &amp; Answers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0"/>
            <a:ext cx="1151461" cy="105956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460920" y="1412776"/>
            <a:ext cx="6683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odoni MT Condensed" panose="02070606080606020203" pitchFamily="18" charset="0"/>
              </a:rPr>
              <a:t> </a:t>
            </a:r>
            <a:r>
              <a:rPr lang="en-GB" sz="4000" b="1" dirty="0">
                <a:solidFill>
                  <a:srgbClr val="002060"/>
                </a:solidFill>
                <a:latin typeface="Bodoni MT Condensed" panose="02070606080606020203" pitchFamily="18" charset="0"/>
              </a:rPr>
              <a:t>Election Agenda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30993" y="2708920"/>
            <a:ext cx="68130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Bodoni MT" panose="02070603080606020203" pitchFamily="18" charset="0"/>
              </a:rPr>
              <a:t>Election of the Board Members &amp; Supervisor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Bodoni MT" panose="02070603080606020203" pitchFamily="18" charset="0"/>
              </a:rPr>
              <a:t>•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Bodoni MT" panose="02070603080606020203" pitchFamily="18" charset="0"/>
              </a:rPr>
              <a:t>Networking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Bodoni MT" panose="02070603080606020203" pitchFamily="18" charset="0"/>
              </a:rPr>
              <a:t>•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Bodoni MT" panose="02070603080606020203" pitchFamily="18" charset="0"/>
              </a:rPr>
              <a:t>Election Results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Bodoni MT" panose="02070603080606020203" pitchFamily="18" charset="0"/>
              </a:rPr>
              <a:t>•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Bodoni MT" panose="02070603080606020203" pitchFamily="18" charset="0"/>
              </a:rPr>
              <a:t>Buffet Dinner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6772"/>
            <a:ext cx="1151461" cy="105956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Z:\2 - SERVICES AUX ENTREPRISES (SAE)\Back up charles\Members\BELGA FOOD &amp; BEVERAGE\Elias Picture N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/>
          <a:stretch/>
        </p:blipFill>
        <p:spPr bwMode="auto">
          <a:xfrm>
            <a:off x="2931062" y="4499545"/>
            <a:ext cx="1005840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r="18583"/>
          <a:stretch/>
        </p:blipFill>
        <p:spPr>
          <a:xfrm>
            <a:off x="2827069" y="2004014"/>
            <a:ext cx="1057700" cy="111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39" descr="Z:\3 - EVENEMENTS\2019.04.10 AGM\RSVP + Nomination + Proxy\2019 Candidate Document\Candidate Photo\ELIAS EK.pn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3359" r="14296"/>
          <a:stretch/>
        </p:blipFill>
        <p:spPr bwMode="auto">
          <a:xfrm>
            <a:off x="5374464" y="1971704"/>
            <a:ext cx="914400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4"/>
          <a:stretch/>
        </p:blipFill>
        <p:spPr bwMode="auto">
          <a:xfrm>
            <a:off x="7288480" y="4475599"/>
            <a:ext cx="914400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Z:\3 - EVENEMENTS\2019.04.10 AGM\RSVP + Nomination + Proxy\2019 Candidate Document\Candidate Photo\Tudor PASCU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0" r="4232" b="29080"/>
          <a:stretch/>
        </p:blipFill>
        <p:spPr bwMode="auto">
          <a:xfrm>
            <a:off x="5839402" y="4499545"/>
            <a:ext cx="914400" cy="1093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1" r="10318"/>
          <a:stretch/>
        </p:blipFill>
        <p:spPr bwMode="auto">
          <a:xfrm>
            <a:off x="6580756" y="1974765"/>
            <a:ext cx="914400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414614" y="836712"/>
            <a:ext cx="6729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Bodoni MT Condensed" panose="02070606080606020203" pitchFamily="18" charset="0"/>
              </a:rPr>
              <a:t>Candidates for 2019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30994" y="1291452"/>
            <a:ext cx="681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BBD27"/>
                </a:solidFill>
                <a:latin typeface="Bodoni MT Condensed" panose="02070606080606020203" pitchFamily="18" charset="0"/>
              </a:rPr>
              <a:t>For Board of Directors Position</a:t>
            </a:r>
            <a:r>
              <a:rPr lang="en-GB" sz="2800" dirty="0">
                <a:solidFill>
                  <a:srgbClr val="FBBD27"/>
                </a:solidFill>
                <a:latin typeface="Bodoni MT Condensed" panose="02070606080606020203" pitchFamily="18" charset="0"/>
              </a:rPr>
              <a:t>: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147142" y="3195213"/>
            <a:ext cx="13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Elias </a:t>
            </a:r>
          </a:p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EK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385420" y="3195213"/>
            <a:ext cx="13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Denis </a:t>
            </a:r>
          </a:p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FORMAN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539443" y="5772192"/>
            <a:ext cx="138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Tudor </a:t>
            </a:r>
          </a:p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PASCU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724022" y="5745451"/>
            <a:ext cx="205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Pascal </a:t>
            </a:r>
          </a:p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THIEN-AH-KOON</a:t>
            </a:r>
          </a:p>
        </p:txBody>
      </p:sp>
      <p:sp>
        <p:nvSpPr>
          <p:cNvPr id="35" name="ZoneTexte 17"/>
          <p:cNvSpPr txBox="1"/>
          <p:nvPr/>
        </p:nvSpPr>
        <p:spPr>
          <a:xfrm>
            <a:off x="2501607" y="5772191"/>
            <a:ext cx="172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Elias </a:t>
            </a:r>
          </a:p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KAZI-AOUAL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0"/>
            <a:ext cx="1151461" cy="1059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8073" y="3195213"/>
            <a:ext cx="1076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100" dirty="0">
                <a:solidFill>
                  <a:srgbClr val="002060"/>
                </a:solidFill>
                <a:latin typeface="Bodoni MT" panose="02070603080606020203" pitchFamily="18" charset="0"/>
                <a:ea typeface="PMingLiU"/>
                <a:cs typeface="Times New Roman" panose="02020603050405020304" pitchFamily="18" charset="0"/>
              </a:rPr>
              <a:t>Manu </a:t>
            </a:r>
          </a:p>
          <a:p>
            <a:pPr algn="ctr"/>
            <a:r>
              <a:rPr lang="en-US" b="1" kern="100" dirty="0">
                <a:solidFill>
                  <a:srgbClr val="002060"/>
                </a:solidFill>
                <a:latin typeface="Bodoni MT" panose="02070603080606020203" pitchFamily="18" charset="0"/>
                <a:ea typeface="PMingLiU"/>
                <a:cs typeface="Times New Roman" panose="02020603050405020304" pitchFamily="18" charset="0"/>
              </a:rPr>
              <a:t>CHEN</a:t>
            </a:r>
            <a:endParaRPr lang="en-GB" dirty="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  <p:pic>
        <p:nvPicPr>
          <p:cNvPr id="18" name="Picture 17" descr="Macintosh HD:Users:EJ-CICERON:Desktop:PHOTOS JOEL CICERON 2015-03-24:Joel Ciceron portrait-photo Gia To-SD copy.jpg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79" y="1971704"/>
            <a:ext cx="1005840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/>
          <p:nvPr/>
        </p:nvPicPr>
        <p:blipFill>
          <a:blip r:embed="rId15" cstate="print">
            <a:grayscl/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81" y="1971704"/>
            <a:ext cx="1005840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/>
          <p:nvPr/>
        </p:nvPicPr>
        <p:blipFill>
          <a:blip r:embed="rId16">
            <a:grayscl/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24" y="4466248"/>
            <a:ext cx="914400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ZoneTexte 22"/>
          <p:cNvSpPr txBox="1"/>
          <p:nvPr/>
        </p:nvSpPr>
        <p:spPr>
          <a:xfrm>
            <a:off x="4155757" y="5772308"/>
            <a:ext cx="138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Christophe</a:t>
            </a:r>
          </a:p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MARION</a:t>
            </a:r>
          </a:p>
        </p:txBody>
      </p:sp>
      <p:sp>
        <p:nvSpPr>
          <p:cNvPr id="26" name="ZoneTexte 22"/>
          <p:cNvSpPr txBox="1"/>
          <p:nvPr/>
        </p:nvSpPr>
        <p:spPr>
          <a:xfrm>
            <a:off x="7556832" y="3183862"/>
            <a:ext cx="138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Pauline</a:t>
            </a:r>
          </a:p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FRISON</a:t>
            </a:r>
          </a:p>
        </p:txBody>
      </p:sp>
      <p:sp>
        <p:nvSpPr>
          <p:cNvPr id="27" name="ZoneTexte 19"/>
          <p:cNvSpPr txBox="1"/>
          <p:nvPr/>
        </p:nvSpPr>
        <p:spPr>
          <a:xfrm>
            <a:off x="3993273" y="3198251"/>
            <a:ext cx="13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E. Joël </a:t>
            </a:r>
          </a:p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CICÉRON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0"/>
            <a:ext cx="1151461" cy="1059560"/>
          </a:xfrm>
          <a:prstGeom prst="rect">
            <a:avLst/>
          </a:prstGeom>
        </p:spPr>
      </p:pic>
      <p:sp>
        <p:nvSpPr>
          <p:cNvPr id="14" name="ZoneTexte 7"/>
          <p:cNvSpPr txBox="1"/>
          <p:nvPr/>
        </p:nvSpPr>
        <p:spPr>
          <a:xfrm>
            <a:off x="2414614" y="836712"/>
            <a:ext cx="6729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Bodoni MT Condensed" panose="02070606080606020203" pitchFamily="18" charset="0"/>
              </a:rPr>
              <a:t>Candidates for 2019 </a:t>
            </a:r>
          </a:p>
        </p:txBody>
      </p:sp>
      <p:sp>
        <p:nvSpPr>
          <p:cNvPr id="15" name="ZoneTexte 8"/>
          <p:cNvSpPr txBox="1"/>
          <p:nvPr/>
        </p:nvSpPr>
        <p:spPr>
          <a:xfrm>
            <a:off x="2330994" y="1291452"/>
            <a:ext cx="681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BBD27"/>
                </a:solidFill>
                <a:latin typeface="Bodoni MT Condensed" panose="02070606080606020203" pitchFamily="18" charset="0"/>
              </a:rPr>
              <a:t>For Board of Supervisor Position</a:t>
            </a:r>
            <a:r>
              <a:rPr lang="en-GB" sz="2800" dirty="0">
                <a:solidFill>
                  <a:srgbClr val="FBBD27"/>
                </a:solidFill>
                <a:latin typeface="Bodoni MT Condensed" panose="02070606080606020203" pitchFamily="18" charset="0"/>
              </a:rPr>
              <a:t>:</a:t>
            </a:r>
          </a:p>
        </p:txBody>
      </p:sp>
      <p:pic>
        <p:nvPicPr>
          <p:cNvPr id="6" name="Image1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6675"/>
          <a:stretch/>
        </p:blipFill>
        <p:spPr bwMode="auto">
          <a:xfrm>
            <a:off x="5043463" y="2561786"/>
            <a:ext cx="1385046" cy="1721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22"/>
          <p:cNvSpPr txBox="1"/>
          <p:nvPr/>
        </p:nvSpPr>
        <p:spPr>
          <a:xfrm>
            <a:off x="5044974" y="4797152"/>
            <a:ext cx="138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Christian </a:t>
            </a:r>
          </a:p>
          <a:p>
            <a:pPr algn="ctr"/>
            <a:r>
              <a:rPr lang="fr-FR" b="1" dirty="0">
                <a:solidFill>
                  <a:srgbClr val="002060"/>
                </a:solidFill>
                <a:latin typeface="Bodoni MT" panose="02070603080606020203" pitchFamily="18" charset="0"/>
              </a:rPr>
              <a:t>LAUDET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353813" y="2276872"/>
            <a:ext cx="6813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002060"/>
                </a:solidFill>
                <a:latin typeface="Bodoni MT" panose="02070603080606020203" pitchFamily="18" charset="0"/>
              </a:rPr>
              <a:t>Kindly on your way out,</a:t>
            </a:r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002060"/>
                </a:solidFill>
                <a:latin typeface="Bodoni MT" panose="02070603080606020203" pitchFamily="18" charset="0"/>
              </a:rPr>
              <a:t>please place your vote(s) in the Ballot Box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767704" y="4365104"/>
            <a:ext cx="1985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>
                <a:solidFill>
                  <a:srgbClr val="002060"/>
                </a:solidFill>
                <a:latin typeface="Bodoni MT Condensed" panose="02070606080606020203" pitchFamily="18" charset="0"/>
              </a:rPr>
              <a:t>Thank</a:t>
            </a:r>
            <a:r>
              <a:rPr lang="fr-FR" sz="4000" b="1" dirty="0">
                <a:solidFill>
                  <a:srgbClr val="002060"/>
                </a:solidFill>
                <a:latin typeface="Bodoni MT Condensed" panose="02070606080606020203" pitchFamily="18" charset="0"/>
              </a:rPr>
              <a:t>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10964"/>
            <a:ext cx="1151461" cy="10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85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29" y="2327106"/>
            <a:ext cx="1638358" cy="4730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03" y="2010343"/>
            <a:ext cx="1816614" cy="12942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9" b="32896"/>
          <a:stretch/>
        </p:blipFill>
        <p:spPr>
          <a:xfrm>
            <a:off x="4565857" y="2778255"/>
            <a:ext cx="2201276" cy="11521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59" y="2687962"/>
            <a:ext cx="1782312" cy="12594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23" y="3976374"/>
            <a:ext cx="1664002" cy="3568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80" y="3781524"/>
            <a:ext cx="1796806" cy="73449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95" y="4780310"/>
            <a:ext cx="1756962" cy="55309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584291"/>
            <a:ext cx="1571890" cy="7575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28" y="5692829"/>
            <a:ext cx="1758370" cy="58332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22" y="2808678"/>
            <a:ext cx="1680364" cy="898094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409087"/>
              </p:ext>
            </p:extLst>
          </p:nvPr>
        </p:nvGraphicFramePr>
        <p:xfrm>
          <a:off x="5283783" y="4670617"/>
          <a:ext cx="793757" cy="767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4" name="Acrobat Document" r:id="rId14" imgW="6884640" imgH="6656400" progId="Acrobat.Document.DC">
                  <p:embed/>
                </p:oleObj>
              </mc:Choice>
              <mc:Fallback>
                <p:oleObj name="Acrobat Document" r:id="rId14" imgW="6884640" imgH="6656400" progId="Acrobat.Document.DC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783" y="4670617"/>
                        <a:ext cx="793757" cy="767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78" y="3927094"/>
            <a:ext cx="1423273" cy="4433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19" y="4684403"/>
            <a:ext cx="1429246" cy="760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6" b="36202"/>
          <a:stretch/>
        </p:blipFill>
        <p:spPr>
          <a:xfrm>
            <a:off x="7093945" y="2347640"/>
            <a:ext cx="1283808" cy="5040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10908"/>
            <a:ext cx="1151461" cy="105956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330993" y="1514080"/>
            <a:ext cx="6813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Bodoni MT Condensed" panose="02070606080606020203" pitchFamily="18" charset="0"/>
              </a:rPr>
              <a:t>2018 Benefactor Members</a:t>
            </a:r>
          </a:p>
        </p:txBody>
      </p:sp>
      <p:pic>
        <p:nvPicPr>
          <p:cNvPr id="26" name="Image 7" descr="Long logo 300 dpi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213247" y="172240"/>
            <a:ext cx="2905363" cy="8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5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63041" y="2204864"/>
            <a:ext cx="67809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>
                <a:solidFill>
                  <a:srgbClr val="002060"/>
                </a:solidFill>
                <a:latin typeface="Bodoni MT" panose="02070603080606020203" pitchFamily="18" charset="0"/>
              </a:rPr>
              <a:t>Welcome Remark by</a:t>
            </a:r>
            <a:br>
              <a:rPr lang="en-GB" sz="3600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GB" sz="3600" dirty="0">
                <a:solidFill>
                  <a:srgbClr val="FBBD27"/>
                </a:solidFill>
                <a:latin typeface="Bodoni MT" panose="02070603080606020203" pitchFamily="18" charset="0"/>
              </a:rPr>
              <a:t>Mr. </a:t>
            </a:r>
            <a:r>
              <a:rPr lang="en-US" sz="3600" b="1" dirty="0">
                <a:solidFill>
                  <a:srgbClr val="FBBD27"/>
                </a:solidFill>
                <a:latin typeface="Bodoni MT" panose="02070603080606020203" pitchFamily="18" charset="0"/>
              </a:rPr>
              <a:t>Tudor PASCU</a:t>
            </a:r>
            <a:endParaRPr lang="en-GB" sz="3600" dirty="0">
              <a:solidFill>
                <a:srgbClr val="FBBD27"/>
              </a:solidFill>
              <a:latin typeface="Bodoni MT" panose="020706030806060202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002060"/>
                </a:solidFill>
                <a:latin typeface="Bodoni MT" panose="02070603080606020203" pitchFamily="18" charset="0"/>
              </a:rPr>
              <a:t>CCIFT Chairman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0"/>
            <a:ext cx="1151461" cy="10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1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77864" y="1412776"/>
            <a:ext cx="67682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>
                <a:solidFill>
                  <a:srgbClr val="002060"/>
                </a:solidFill>
                <a:latin typeface="Bodoni MT" panose="02070603080606020203" pitchFamily="18" charset="0"/>
              </a:rPr>
              <a:t>Address by</a:t>
            </a:r>
            <a:br>
              <a:rPr lang="en-GB" sz="3600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GB" sz="3600" dirty="0">
                <a:solidFill>
                  <a:srgbClr val="FBBD27"/>
                </a:solidFill>
                <a:latin typeface="Bodoni MT" panose="02070603080606020203" pitchFamily="18" charset="0"/>
              </a:rPr>
              <a:t>Mr </a:t>
            </a:r>
            <a:r>
              <a:rPr lang="en-GB" sz="3600" b="1" dirty="0" err="1">
                <a:solidFill>
                  <a:srgbClr val="FBBD27"/>
                </a:solidFill>
                <a:latin typeface="Bodoni MT" panose="02070603080606020203" pitchFamily="18" charset="0"/>
              </a:rPr>
              <a:t>Benoît</a:t>
            </a:r>
            <a:r>
              <a:rPr lang="en-GB" sz="3600" b="1" dirty="0">
                <a:solidFill>
                  <a:srgbClr val="FBBD27"/>
                </a:solidFill>
                <a:latin typeface="Bodoni MT" panose="02070603080606020203" pitchFamily="18" charset="0"/>
              </a:rPr>
              <a:t> GUIDEE</a:t>
            </a:r>
            <a:r>
              <a:rPr lang="en-GB" sz="3600" dirty="0">
                <a:solidFill>
                  <a:srgbClr val="FBBD27"/>
                </a:solidFill>
                <a:latin typeface="Bodoni MT" panose="02070603080606020203" pitchFamily="18" charset="0"/>
              </a:rPr>
              <a:t>,</a:t>
            </a:r>
          </a:p>
          <a:p>
            <a:pPr algn="ctr"/>
            <a:r>
              <a:rPr lang="en-GB" sz="3600" b="1" dirty="0">
                <a:solidFill>
                  <a:srgbClr val="002060"/>
                </a:solidFill>
                <a:latin typeface="Bodoni MT" panose="02070603080606020203" pitchFamily="18" charset="0"/>
              </a:rPr>
              <a:t>Director of the </a:t>
            </a:r>
          </a:p>
          <a:p>
            <a:pPr algn="ctr"/>
            <a:r>
              <a:rPr lang="en-GB" sz="3600" b="1" dirty="0">
                <a:solidFill>
                  <a:srgbClr val="002060"/>
                </a:solidFill>
                <a:latin typeface="Bodoni MT" panose="02070603080606020203" pitchFamily="18" charset="0"/>
              </a:rPr>
              <a:t>French Office in Taipei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80" y="4797152"/>
            <a:ext cx="3762011" cy="1306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0"/>
            <a:ext cx="1151461" cy="1059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30993" y="1714400"/>
            <a:ext cx="68130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Bodoni MT" panose="02070603080606020203" pitchFamily="18" charset="0"/>
              </a:rPr>
              <a:t>Economic updates given by 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FBBD27"/>
                </a:solidFill>
                <a:latin typeface="Bodoni MT" panose="02070603080606020203" pitchFamily="18" charset="0"/>
              </a:rPr>
              <a:t>Mr. </a:t>
            </a:r>
            <a:r>
              <a:rPr lang="en-US" sz="3600" b="1" dirty="0">
                <a:solidFill>
                  <a:srgbClr val="FBBD27"/>
                </a:solidFill>
                <a:latin typeface="Bodoni MT" panose="02070603080606020203" pitchFamily="18" charset="0"/>
              </a:rPr>
              <a:t>Alain BERDER</a:t>
            </a:r>
            <a:r>
              <a:rPr lang="en-US" sz="3600" dirty="0">
                <a:solidFill>
                  <a:srgbClr val="002060"/>
                </a:solidFill>
                <a:latin typeface="Bodoni MT" panose="02070603080606020203" pitchFamily="18" charset="0"/>
              </a:rPr>
              <a:t>,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Bodoni MT" panose="02070603080606020203" pitchFamily="18" charset="0"/>
              </a:rPr>
              <a:t>Head of Economic Department of French Office in Taipei</a:t>
            </a:r>
            <a:br>
              <a:rPr lang="en-US" sz="3600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endParaRPr lang="en-US" sz="3600" dirty="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939"/>
          <a:stretch/>
        </p:blipFill>
        <p:spPr>
          <a:xfrm>
            <a:off x="0" y="-12880"/>
            <a:ext cx="2330993" cy="6870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9" y="0"/>
            <a:ext cx="1151461" cy="1059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4000">
                <a:solidFill>
                  <a:srgbClr val="FFFF00"/>
                </a:solidFill>
              </a:rPr>
              <a:t>Update on Taiwan’s economic situation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331913" y="4292600"/>
            <a:ext cx="64008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fr-FR">
                <a:solidFill>
                  <a:srgbClr val="898989"/>
                </a:solidFill>
              </a:rPr>
              <a:t>CCIFT General Assembly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fr-FR">
                <a:solidFill>
                  <a:srgbClr val="898989"/>
                </a:solidFill>
              </a:rPr>
              <a:t>April 10</a:t>
            </a:r>
            <a:r>
              <a:rPr lang="en-US" altLang="fr-FR" baseline="30000">
                <a:solidFill>
                  <a:srgbClr val="898989"/>
                </a:solidFill>
              </a:rPr>
              <a:t>th</a:t>
            </a:r>
            <a:r>
              <a:rPr lang="en-US" altLang="fr-FR">
                <a:solidFill>
                  <a:srgbClr val="898989"/>
                </a:solidFill>
              </a:rPr>
              <a:t> , 2019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CDC7E02-8AD2-4BF5-868B-040674E4B28D}" type="slidenum">
              <a:rPr lang="en-US" altLang="fr-FR" sz="120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fr-FR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942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99EE352-862C-4614-92FE-642F23284E1B}" type="slidenum">
              <a:rPr lang="en-US" altLang="fr-FR" sz="120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fr-FR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376238" y="762000"/>
            <a:ext cx="8553450" cy="5184775"/>
            <a:chOff x="237" y="480"/>
            <a:chExt cx="5388" cy="3266"/>
          </a:xfrm>
        </p:grpSpPr>
        <p:sp>
          <p:nvSpPr>
            <p:cNvPr id="9233" name="AutoShape 3"/>
            <p:cNvSpPr>
              <a:spLocks noChangeArrowheads="1"/>
            </p:cNvSpPr>
            <p:nvPr/>
          </p:nvSpPr>
          <p:spPr bwMode="auto">
            <a:xfrm rot="10440000" flipH="1">
              <a:off x="711" y="722"/>
              <a:ext cx="4783" cy="2783"/>
            </a:xfrm>
            <a:prstGeom prst="curvedRightArrow">
              <a:avLst>
                <a:gd name="adj1" fmla="val 4880"/>
                <a:gd name="adj2" fmla="val 32472"/>
                <a:gd name="adj3" fmla="val 10551"/>
              </a:avLst>
            </a:prstGeom>
            <a:solidFill>
              <a:srgbClr val="95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fr-FR"/>
            </a:p>
          </p:txBody>
        </p:sp>
        <p:graphicFrame>
          <p:nvGraphicFramePr>
            <p:cNvPr id="9234" name="Object 4"/>
            <p:cNvGraphicFramePr>
              <a:graphicFrameLocks noChangeAspect="1"/>
            </p:cNvGraphicFramePr>
            <p:nvPr/>
          </p:nvGraphicFramePr>
          <p:xfrm>
            <a:off x="3957" y="708"/>
            <a:ext cx="989" cy="7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70" r:id="rId4" imgW="3657143" imgH="2438095" progId="">
                    <p:embed/>
                  </p:oleObj>
                </mc:Choice>
                <mc:Fallback>
                  <p:oleObj r:id="rId4" imgW="3657143" imgH="2438095" progId="">
                    <p:embed/>
                    <p:pic>
                      <p:nvPicPr>
                        <p:cNvPr id="923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7" y="708"/>
                          <a:ext cx="989" cy="7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5" name="Object 5"/>
            <p:cNvGraphicFramePr>
              <a:graphicFrameLocks noChangeAspect="1"/>
            </p:cNvGraphicFramePr>
            <p:nvPr/>
          </p:nvGraphicFramePr>
          <p:xfrm>
            <a:off x="867" y="2608"/>
            <a:ext cx="629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71" r:id="rId6" imgW="685714" imgH="457143" progId="">
                    <p:embed/>
                  </p:oleObj>
                </mc:Choice>
                <mc:Fallback>
                  <p:oleObj r:id="rId6" imgW="685714" imgH="457143" progId="">
                    <p:embed/>
                    <p:pic>
                      <p:nvPicPr>
                        <p:cNvPr id="923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7" y="2608"/>
                          <a:ext cx="629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6" name="Object 6"/>
            <p:cNvGraphicFramePr>
              <a:graphicFrameLocks noChangeAspect="1"/>
            </p:cNvGraphicFramePr>
            <p:nvPr/>
          </p:nvGraphicFramePr>
          <p:xfrm>
            <a:off x="2409" y="3060"/>
            <a:ext cx="546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72" r:id="rId8" imgW="685714" imgH="457143" progId="">
                    <p:embed/>
                  </p:oleObj>
                </mc:Choice>
                <mc:Fallback>
                  <p:oleObj r:id="rId8" imgW="685714" imgH="457143" progId="">
                    <p:embed/>
                    <p:pic>
                      <p:nvPicPr>
                        <p:cNvPr id="923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9" y="3060"/>
                          <a:ext cx="546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7" name="Object 7"/>
            <p:cNvGraphicFramePr>
              <a:graphicFrameLocks noChangeAspect="1"/>
            </p:cNvGraphicFramePr>
            <p:nvPr/>
          </p:nvGraphicFramePr>
          <p:xfrm>
            <a:off x="237" y="1933"/>
            <a:ext cx="691" cy="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73" r:id="rId10" imgW="457143" imgH="304923" progId="">
                    <p:embed/>
                  </p:oleObj>
                </mc:Choice>
                <mc:Fallback>
                  <p:oleObj r:id="rId10" imgW="457143" imgH="304923" progId="">
                    <p:embed/>
                    <p:pic>
                      <p:nvPicPr>
                        <p:cNvPr id="923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" y="1933"/>
                          <a:ext cx="691" cy="4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8" name="Object 8"/>
            <p:cNvGraphicFramePr>
              <a:graphicFrameLocks noChangeAspect="1"/>
            </p:cNvGraphicFramePr>
            <p:nvPr/>
          </p:nvGraphicFramePr>
          <p:xfrm>
            <a:off x="1947" y="1033"/>
            <a:ext cx="719" cy="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74" r:id="rId12" imgW="3657143" imgH="2438095" progId="">
                    <p:embed/>
                  </p:oleObj>
                </mc:Choice>
                <mc:Fallback>
                  <p:oleObj r:id="rId12" imgW="3657143" imgH="2438095" progId="">
                    <p:embed/>
                    <p:pic>
                      <p:nvPicPr>
                        <p:cNvPr id="923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7" y="1033"/>
                          <a:ext cx="719" cy="6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9" name="Object 9"/>
            <p:cNvGraphicFramePr>
              <a:graphicFrameLocks noChangeAspect="1"/>
            </p:cNvGraphicFramePr>
            <p:nvPr/>
          </p:nvGraphicFramePr>
          <p:xfrm>
            <a:off x="4896" y="3135"/>
            <a:ext cx="387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75" r:id="rId14" imgW="685714" imgH="409632" progId="">
                    <p:embed/>
                  </p:oleObj>
                </mc:Choice>
                <mc:Fallback>
                  <p:oleObj r:id="rId14" imgW="685714" imgH="409632" progId="">
                    <p:embed/>
                    <p:pic>
                      <p:nvPicPr>
                        <p:cNvPr id="923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" y="3135"/>
                          <a:ext cx="387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0" name="Object 10"/>
            <p:cNvGraphicFramePr>
              <a:graphicFrameLocks noChangeAspect="1"/>
            </p:cNvGraphicFramePr>
            <p:nvPr/>
          </p:nvGraphicFramePr>
          <p:xfrm>
            <a:off x="1632" y="2923"/>
            <a:ext cx="539" cy="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76" r:id="rId16" imgW="685714" imgH="409632" progId="">
                    <p:embed/>
                  </p:oleObj>
                </mc:Choice>
                <mc:Fallback>
                  <p:oleObj r:id="rId16" imgW="685714" imgH="409632" progId="">
                    <p:embed/>
                    <p:pic>
                      <p:nvPicPr>
                        <p:cNvPr id="924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923"/>
                          <a:ext cx="539" cy="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1" name="Object 11"/>
            <p:cNvGraphicFramePr>
              <a:graphicFrameLocks noChangeAspect="1"/>
            </p:cNvGraphicFramePr>
            <p:nvPr/>
          </p:nvGraphicFramePr>
          <p:xfrm>
            <a:off x="3216" y="3097"/>
            <a:ext cx="502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77" r:id="rId18" imgW="3657143" imgH="1828571" progId="">
                    <p:embed/>
                  </p:oleObj>
                </mc:Choice>
                <mc:Fallback>
                  <p:oleObj r:id="rId18" imgW="3657143" imgH="1828571" progId="">
                    <p:embed/>
                    <p:pic>
                      <p:nvPicPr>
                        <p:cNvPr id="924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097"/>
                          <a:ext cx="502" cy="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242" name="Picture 1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" y="3122"/>
              <a:ext cx="460" cy="308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43" name="Group 13"/>
            <p:cNvGrpSpPr>
              <a:grpSpLocks/>
            </p:cNvGrpSpPr>
            <p:nvPr/>
          </p:nvGrpSpPr>
          <p:grpSpPr bwMode="auto">
            <a:xfrm>
              <a:off x="1047" y="1348"/>
              <a:ext cx="719" cy="584"/>
              <a:chOff x="1047" y="1348"/>
              <a:chExt cx="719" cy="584"/>
            </a:xfrm>
          </p:grpSpPr>
          <p:graphicFrame>
            <p:nvGraphicFramePr>
              <p:cNvPr id="9245" name="Object 14"/>
              <p:cNvGraphicFramePr>
                <a:graphicFrameLocks noChangeAspect="1"/>
              </p:cNvGraphicFramePr>
              <p:nvPr/>
            </p:nvGraphicFramePr>
            <p:xfrm>
              <a:off x="1047" y="1348"/>
              <a:ext cx="719" cy="5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978" r:id="rId21" imgW="3657143" imgH="2438095" progId="">
                      <p:embed/>
                    </p:oleObj>
                  </mc:Choice>
                  <mc:Fallback>
                    <p:oleObj r:id="rId21" imgW="3657143" imgH="2438095" progId="">
                      <p:embed/>
                      <p:pic>
                        <p:nvPicPr>
                          <p:cNvPr id="9245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7" y="1348"/>
                            <a:ext cx="719" cy="5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46" name="Object 15"/>
              <p:cNvGraphicFramePr>
                <a:graphicFrameLocks noChangeAspect="1"/>
              </p:cNvGraphicFramePr>
              <p:nvPr/>
            </p:nvGraphicFramePr>
            <p:xfrm>
              <a:off x="1089" y="1393"/>
              <a:ext cx="659" cy="5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979" r:id="rId23" imgW="3657143" imgH="2438095" progId="">
                      <p:embed/>
                    </p:oleObj>
                  </mc:Choice>
                  <mc:Fallback>
                    <p:oleObj r:id="rId23" imgW="3657143" imgH="2438095" progId="">
                      <p:embed/>
                      <p:pic>
                        <p:nvPicPr>
                          <p:cNvPr id="9246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89" y="1393"/>
                            <a:ext cx="659" cy="5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9244" name="Picture 16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" y="844"/>
              <a:ext cx="952" cy="65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20" name="Text Box 17"/>
          <p:cNvSpPr txBox="1">
            <a:spLocks noChangeArrowheads="1"/>
          </p:cNvSpPr>
          <p:nvPr/>
        </p:nvSpPr>
        <p:spPr bwMode="auto">
          <a:xfrm>
            <a:off x="6446838" y="2436813"/>
            <a:ext cx="23733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Mainland China 13,457 (2</a:t>
            </a:r>
            <a:r>
              <a:rPr lang="fr-FR" altLang="fr-FR" sz="1400" baseline="30000"/>
              <a:t>nd</a:t>
            </a:r>
            <a:r>
              <a:rPr lang="fr-FR" altLang="fr-FR" sz="1400"/>
              <a:t>)</a:t>
            </a:r>
          </a:p>
        </p:txBody>
      </p:sp>
      <p:sp>
        <p:nvSpPr>
          <p:cNvPr id="9221" name="Text Box 18"/>
          <p:cNvSpPr txBox="1">
            <a:spLocks noChangeArrowheads="1"/>
          </p:cNvSpPr>
          <p:nvPr/>
        </p:nvSpPr>
        <p:spPr bwMode="auto">
          <a:xfrm>
            <a:off x="4667250" y="2465388"/>
            <a:ext cx="16462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Japan 5,071 (3</a:t>
            </a:r>
            <a:r>
              <a:rPr lang="fr-FR" altLang="fr-FR" sz="1400" baseline="30000"/>
              <a:t>rd</a:t>
            </a:r>
            <a:r>
              <a:rPr lang="fr-FR" altLang="fr-FR" sz="1400"/>
              <a:t>)</a:t>
            </a:r>
          </a:p>
        </p:txBody>
      </p:sp>
      <p:sp>
        <p:nvSpPr>
          <p:cNvPr id="9222" name="Text Box 19"/>
          <p:cNvSpPr txBox="1">
            <a:spLocks noChangeArrowheads="1"/>
          </p:cNvSpPr>
          <p:nvPr/>
        </p:nvSpPr>
        <p:spPr bwMode="auto">
          <a:xfrm>
            <a:off x="3143250" y="2805113"/>
            <a:ext cx="1428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India 2,690 (7</a:t>
            </a:r>
            <a:r>
              <a:rPr lang="fr-FR" altLang="fr-FR" sz="1400" baseline="30000"/>
              <a:t>th</a:t>
            </a:r>
            <a:r>
              <a:rPr lang="fr-FR" altLang="fr-FR" sz="1400"/>
              <a:t>)</a:t>
            </a:r>
          </a:p>
        </p:txBody>
      </p:sp>
      <p:sp>
        <p:nvSpPr>
          <p:cNvPr id="9223" name="Text Box 20"/>
          <p:cNvSpPr txBox="1">
            <a:spLocks noChangeArrowheads="1"/>
          </p:cNvSpPr>
          <p:nvPr/>
        </p:nvSpPr>
        <p:spPr bwMode="auto">
          <a:xfrm>
            <a:off x="1760538" y="3306763"/>
            <a:ext cx="17192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Korea 1,656 (11</a:t>
            </a:r>
            <a:r>
              <a:rPr lang="fr-FR" altLang="fr-FR" sz="1400" baseline="30000"/>
              <a:t>th</a:t>
            </a:r>
            <a:r>
              <a:rPr lang="fr-FR" altLang="fr-FR" sz="1400"/>
              <a:t>)</a:t>
            </a:r>
          </a:p>
        </p:txBody>
      </p:sp>
      <p:sp>
        <p:nvSpPr>
          <p:cNvPr id="9224" name="Text Box 21"/>
          <p:cNvSpPr txBox="1">
            <a:spLocks noChangeArrowheads="1"/>
          </p:cNvSpPr>
          <p:nvPr/>
        </p:nvSpPr>
        <p:spPr bwMode="auto">
          <a:xfrm>
            <a:off x="363538" y="4005263"/>
            <a:ext cx="1317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Indonesia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1,005 (16</a:t>
            </a:r>
            <a:r>
              <a:rPr lang="fr-FR" altLang="fr-FR" sz="1400" baseline="30000"/>
              <a:t>th</a:t>
            </a:r>
            <a:r>
              <a:rPr lang="fr-FR" altLang="fr-FR" sz="1400"/>
              <a:t>)</a:t>
            </a:r>
          </a:p>
        </p:txBody>
      </p:sp>
      <p:sp>
        <p:nvSpPr>
          <p:cNvPr id="9225" name="Text Box 22"/>
          <p:cNvSpPr txBox="1">
            <a:spLocks noChangeArrowheads="1"/>
          </p:cNvSpPr>
          <p:nvPr/>
        </p:nvSpPr>
        <p:spPr bwMode="auto">
          <a:xfrm>
            <a:off x="784225" y="4916488"/>
            <a:ext cx="22145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Taiwan  589 (21</a:t>
            </a:r>
            <a:r>
              <a:rPr lang="fr-FR" altLang="fr-FR" sz="1400" baseline="30000"/>
              <a:t>st</a:t>
            </a:r>
            <a:r>
              <a:rPr lang="fr-FR" altLang="fr-FR" sz="1400"/>
              <a:t>) </a:t>
            </a:r>
          </a:p>
        </p:txBody>
      </p:sp>
      <p:sp>
        <p:nvSpPr>
          <p:cNvPr id="9226" name="Text Box 23"/>
          <p:cNvSpPr txBox="1">
            <a:spLocks noChangeArrowheads="1"/>
          </p:cNvSpPr>
          <p:nvPr/>
        </p:nvSpPr>
        <p:spPr bwMode="auto">
          <a:xfrm>
            <a:off x="2613025" y="5327650"/>
            <a:ext cx="1317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Thailand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490 (25</a:t>
            </a:r>
            <a:r>
              <a:rPr lang="fr-FR" altLang="fr-FR" sz="1400" baseline="30000"/>
              <a:t>th</a:t>
            </a:r>
            <a:r>
              <a:rPr lang="fr-FR" altLang="fr-FR" sz="1400"/>
              <a:t>)</a:t>
            </a:r>
          </a:p>
        </p:txBody>
      </p:sp>
      <p:sp>
        <p:nvSpPr>
          <p:cNvPr id="9227" name="Text Box 24"/>
          <p:cNvSpPr txBox="1">
            <a:spLocks noChangeArrowheads="1"/>
          </p:cNvSpPr>
          <p:nvPr/>
        </p:nvSpPr>
        <p:spPr bwMode="auto">
          <a:xfrm>
            <a:off x="6408738" y="5646738"/>
            <a:ext cx="1317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Singapore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346 (38</a:t>
            </a:r>
            <a:r>
              <a:rPr lang="fr-FR" altLang="fr-FR" sz="1400" baseline="30000"/>
              <a:t>th</a:t>
            </a:r>
            <a:r>
              <a:rPr lang="fr-FR" altLang="fr-FR" sz="1400"/>
              <a:t>)</a:t>
            </a:r>
          </a:p>
        </p:txBody>
      </p:sp>
      <p:sp>
        <p:nvSpPr>
          <p:cNvPr id="9228" name="Text Box 25"/>
          <p:cNvSpPr txBox="1">
            <a:spLocks noChangeArrowheads="1"/>
          </p:cNvSpPr>
          <p:nvPr/>
        </p:nvSpPr>
        <p:spPr bwMode="auto">
          <a:xfrm>
            <a:off x="3787775" y="5624513"/>
            <a:ext cx="1317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Hong Kong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360 (35</a:t>
            </a:r>
            <a:r>
              <a:rPr lang="fr-FR" altLang="fr-FR" sz="1400" baseline="30000"/>
              <a:t>th</a:t>
            </a:r>
            <a:r>
              <a:rPr lang="fr-FR" altLang="fr-FR" sz="1400"/>
              <a:t>)</a:t>
            </a:r>
          </a:p>
        </p:txBody>
      </p:sp>
      <p:sp>
        <p:nvSpPr>
          <p:cNvPr id="9229" name="Text Box 26"/>
          <p:cNvSpPr txBox="1">
            <a:spLocks noChangeArrowheads="1"/>
          </p:cNvSpPr>
          <p:nvPr/>
        </p:nvSpPr>
        <p:spPr bwMode="auto">
          <a:xfrm>
            <a:off x="5029200" y="5622925"/>
            <a:ext cx="1317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Malasia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347 (37</a:t>
            </a:r>
            <a:r>
              <a:rPr lang="fr-FR" altLang="fr-FR" sz="1400" baseline="30000"/>
              <a:t>th</a:t>
            </a:r>
            <a:r>
              <a:rPr lang="fr-FR" altLang="fr-FR" sz="1400"/>
              <a:t>)</a:t>
            </a:r>
          </a:p>
        </p:txBody>
      </p:sp>
      <p:sp>
        <p:nvSpPr>
          <p:cNvPr id="9230" name="Text Box 27"/>
          <p:cNvSpPr txBox="1">
            <a:spLocks noChangeArrowheads="1"/>
          </p:cNvSpPr>
          <p:nvPr/>
        </p:nvSpPr>
        <p:spPr bwMode="auto">
          <a:xfrm>
            <a:off x="7761288" y="5589588"/>
            <a:ext cx="1317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Philippines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/>
              <a:t>332 (40</a:t>
            </a:r>
            <a:r>
              <a:rPr lang="fr-FR" altLang="fr-FR" sz="1400" baseline="30000"/>
              <a:t>th</a:t>
            </a:r>
            <a:r>
              <a:rPr lang="fr-FR" altLang="fr-FR" sz="1400"/>
              <a:t>)</a:t>
            </a:r>
          </a:p>
        </p:txBody>
      </p:sp>
      <p:sp>
        <p:nvSpPr>
          <p:cNvPr id="9231" name="Rectangle 28"/>
          <p:cNvSpPr>
            <a:spLocks noChangeArrowheads="1"/>
          </p:cNvSpPr>
          <p:nvPr/>
        </p:nvSpPr>
        <p:spPr bwMode="auto">
          <a:xfrm>
            <a:off x="0" y="0"/>
            <a:ext cx="594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2400">
                <a:solidFill>
                  <a:srgbClr val="FFFF00"/>
                </a:solidFill>
              </a:rPr>
              <a:t>Taiwan is still the 6</a:t>
            </a:r>
            <a:r>
              <a:rPr lang="en-US" altLang="fr-FR" sz="2400" baseline="30000">
                <a:solidFill>
                  <a:srgbClr val="FFFF00"/>
                </a:solidFill>
              </a:rPr>
              <a:t>th</a:t>
            </a:r>
            <a:r>
              <a:rPr lang="en-US" altLang="fr-FR" sz="2400">
                <a:solidFill>
                  <a:srgbClr val="FFFF00"/>
                </a:solidFill>
              </a:rPr>
              <a:t> largest Asian economy</a:t>
            </a:r>
          </a:p>
        </p:txBody>
      </p:sp>
      <p:sp>
        <p:nvSpPr>
          <p:cNvPr id="9232" name="Text Box 29"/>
          <p:cNvSpPr txBox="1">
            <a:spLocks noChangeArrowheads="1"/>
          </p:cNvSpPr>
          <p:nvPr/>
        </p:nvSpPr>
        <p:spPr bwMode="auto">
          <a:xfrm>
            <a:off x="784225" y="5886450"/>
            <a:ext cx="17319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000" i="1"/>
              <a:t>Nominal GDP in bnUSD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000" i="1"/>
              <a:t>Source: IMF, 2018</a:t>
            </a:r>
          </a:p>
        </p:txBody>
      </p:sp>
    </p:spTree>
    <p:extLst>
      <p:ext uri="{BB962C8B-B14F-4D97-AF65-F5344CB8AC3E}">
        <p14:creationId xmlns:p14="http://schemas.microsoft.com/office/powerpoint/2010/main" val="3185074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4400</TotalTime>
  <Words>2081</Words>
  <Application>Microsoft Office PowerPoint</Application>
  <PresentationFormat>On-screen Show (4:3)</PresentationFormat>
  <Paragraphs>508</Paragraphs>
  <Slides>47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MS PGothic</vt:lpstr>
      <vt:lpstr>SimSun</vt:lpstr>
      <vt:lpstr>SimSun</vt:lpstr>
      <vt:lpstr>Arial</vt:lpstr>
      <vt:lpstr>Arial Narrow</vt:lpstr>
      <vt:lpstr>Bodoni MT</vt:lpstr>
      <vt:lpstr>Bodoni MT Condensed</vt:lpstr>
      <vt:lpstr>Calibri</vt:lpstr>
      <vt:lpstr>PMingLiU</vt:lpstr>
      <vt:lpstr>PMingLiU</vt:lpstr>
      <vt:lpstr>Times New Roman</vt:lpstr>
      <vt:lpstr>Wingdings</vt:lpstr>
      <vt:lpstr>Thème Office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CCIFT</cp:lastModifiedBy>
  <cp:revision>223</cp:revision>
  <cp:lastPrinted>2018-04-12T06:42:16Z</cp:lastPrinted>
  <dcterms:created xsi:type="dcterms:W3CDTF">2015-04-08T03:45:19Z</dcterms:created>
  <dcterms:modified xsi:type="dcterms:W3CDTF">2019-04-11T03:06:40Z</dcterms:modified>
</cp:coreProperties>
</file>